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inzel Bold" panose="020B0604020202020204" charset="0"/>
      <p:regular r:id="rId16"/>
    </p:embeddedFont>
    <p:embeddedFont>
      <p:font typeface="Lexend Exa" panose="020B060402020202020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old" panose="00000800000000000000" charset="0"/>
      <p:regular r:id="rId22"/>
    </p:embeddedFont>
    <p:embeddedFont>
      <p:font typeface="Montserrat Medium" panose="00000600000000000000" pitchFamily="2" charset="0"/>
      <p:regular r:id="rId23"/>
    </p:embeddedFont>
    <p:embeddedFont>
      <p:font typeface="Open Sans" panose="020B0606030504020204" pitchFamily="34" charset="0"/>
      <p:regular r:id="rId24"/>
    </p:embeddedFont>
    <p:embeddedFont>
      <p:font typeface="Open Sans Bold" panose="020B0806030504020204" charset="0"/>
      <p:regular r:id="rId25"/>
    </p:embeddedFont>
    <p:embeddedFont>
      <p:font typeface="Open Sans Italics" panose="020B0604020202020204" charset="0"/>
      <p:regular r:id="rId26"/>
    </p:embeddedFont>
    <p:embeddedFont>
      <p:font typeface="Pattanakarn Expanded" panose="020B0604020202020204" charset="-3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E9BD9-8DFD-4ED3-AC2E-EB8A9F5F056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80A78-D847-4433-9CCD-004FF007E7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03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80A78-D847-4433-9CCD-004FF007E7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80A78-D847-4433-9CCD-004FF007E7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99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. CONCLUSIONES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. Arquitectura de Ensemble Especializada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sistema implementa cuatro modelos diferentes (Profundo, Amplio, Equilibrado y Piramidal) que trabajan en conjunto, cada uno con su propia arquitectura y enfoque: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Sistema de Atención Multi-Nivel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 cuatro tipos distintos de atención que mejoran significativamente la precisión: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Ponderación Dinámica Adaptativa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sistema ajusta continuamente los pesos de cada modelo Esto permite que el sistema se adapte automáticamente a diferentes patrones de respuesta.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Arquitectura Modular y Escalable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diseño del sistema permite: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Fácil incorporación de nuevos modelos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Modificación independiente de componentes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Actualización de módulos sin afectar al resto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Mantenimiento 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eficiente</a:t>
            </a:r>
          </a:p>
          <a:p>
            <a:pPr rtl="0"/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Sistema de Doble Predicción Integrado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sistema predice simultáneamente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eneatipo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ala, considerando: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Interrelaciones entre tipo y ala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Patrones compartidos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Coherencia entre predicciones Esto resulta en predicciones más precisas y coherentes con la teoría del eneagrama.</a:t>
            </a:r>
            <a:endParaRPr lang="es-ES" b="0" dirty="0">
              <a:effectLst/>
            </a:endParaRP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80A78-D847-4433-9CCD-004FF007E7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5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 encontramos en un momento fascinante…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// en la historia de la inteligencia artificial.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redes neuronales —esas arquitecturas inspiradas en el cerebro humano— // han demostrado un potencial extraordinario.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 aún enfrentan desafíos…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 deben perseguir múltiples objetivos al mismo tiempo,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 los datos están desequilibrados…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cuando tenemos poco, // pero necesitamos sacar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" b="0" dirty="0">
              <a:effectLst/>
            </a:endParaRPr>
          </a:p>
          <a:p>
            <a:pPr rtl="0"/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ahí entra un nuevo paradigma.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cambio de mentalidad.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nuevo lenguaje. //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paradigma adaptativo.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//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Durante años, construimos modelos como si fueran estatuas: // rígidas, // inmóviles, // predefinidas.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Escogíamos estructuras,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hiperparámetros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// y los dejábamos fijos.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así los entrenábamos… como si no pudieran cambiar.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no fueran estatuas?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¿Y si fueran organismos vivos?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aprenden, // que se ajustan, // que se transforman.</a:t>
            </a:r>
            <a:endParaRPr lang="es-ES" b="0" dirty="0">
              <a:effectLst/>
            </a:endParaRPr>
          </a:p>
          <a:p>
            <a:pPr rtl="0"/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Eso es optimización adaptativa.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//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Modelos que no solo aprenden… sino que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aprenden a aprender mejor.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//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 esto lo vamos a ver a través de un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 práctico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 más allá del caso, mi objetivo es que se lleven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ideas aplicables a cualquier campo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 cuestionen de cómo están resolviendo hoy sus propios problemas 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se animen a explorar nuevas formas de optimizar y flexibilizar sus modelos.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inteligencia artificial no es —y no debería ser— una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caja negra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herramienta que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 moldear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 evolucionar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formas mucho más creativas, y mucho más potentes, de lo que a veces nos permitimos imaginar.</a:t>
            </a:r>
            <a:endParaRPr lang="es-ES" b="0" dirty="0">
              <a:effectLst/>
            </a:endParaRP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80A78-D847-4433-9CCD-004FF007E7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8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🧠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"Imagina que estás enseñando a un niño a reconocer frutas. Le muestras una manzana, le dices ‘esto es una manzana’, luego una naranja, y así sucesivamente. Poco a poco, ese niño va entendiendo los patrones: el color, la forma, la textura… y empieza a identificar por sí mismo nuevas frutas que nunca ha visto.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Eso, en esencia, es lo que hacen las redes neuronales.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MODELO NEURONAL Se componen de capas de </a:t>
            </a:r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neuronas artificiales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reciben información, la procesan y pasan el resultado a la siguiente capa. Cada conexión tiene un peso, que se ajusta durante el entrenamiento, como si estuviera ‘aprendiendo’ de ejemplos anteriores.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red neuronal puede tener pocas capas —lo que llamamos una red superficial— o muchas —lo que llamamos </a:t>
            </a:r>
            <a:r>
              <a:rPr lang="es-E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aprendizaje profundo—. Y dependiendo de cómo esté estructurada, puede reconocer imágenes, entender voz, traducir idiomas, recomendar una película… o hasta ayudarte a diagnosticar una enfermedad.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¿Por qué son importantes?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 permiten que las máquinas no solo sigan reglas, sino que </a:t>
            </a:r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aprendan de los datos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tomen decisiones complejas. Hoy en día están detrás de buscadores como Google, plataformas como Netflix, TikTok, asistentes virtuales, coches autónomos, y mucho más.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resumen: las redes neuronales son el corazón del aprendizaje automático moderno. Nos están ayudando a crear tecnologías más inteligentes, más adaptativas y, sobre todo, más humanas."**</a:t>
            </a:r>
            <a:endParaRPr lang="es-ES" b="0" dirty="0">
              <a:effectLst/>
            </a:endParaRP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80A78-D847-4433-9CCD-004FF007E7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0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4 DESAFÍOS DE LOS MODELOS DE REDES NEURONALES</a:t>
            </a:r>
            <a:endParaRPr lang="es-ES" b="0" dirty="0">
              <a:effectLst/>
            </a:endParaRPr>
          </a:p>
          <a:p>
            <a:pPr rtl="0"/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🟦 2. ¿Cómo se abordan estos problemas hoy?</a:t>
            </a:r>
            <a:endParaRPr lang="es-ES" b="1" dirty="0">
              <a:effectLst/>
            </a:endParaRPr>
          </a:p>
          <a:p>
            <a:pPr rtl="0"/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que solemos hacer</a:t>
            </a:r>
            <a:endParaRPr lang="es-ES" b="1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 abordamos un caso de clasificación complejo, 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habitual es construir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único modelo de red neuronal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—a veces muy profundo, muy elegante— y entrenarlo con todos los datos que tenemos disponibles.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pipeline clásico que muchos conocemos que es: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➡️ un preprocesamiento bastante estándar,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➡️ una arquitectura fija,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➡️ se entrena,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luego...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➡️ se usa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 cual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todas las predicciones futuras.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Suena razonable. Y funciona… hasta que deja de funcionar.</a:t>
            </a:r>
            <a:endParaRPr lang="es-ES" b="0" dirty="0">
              <a:effectLst/>
            </a:endParaRPr>
          </a:p>
          <a:p>
            <a:pPr rtl="0"/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 – ¿Dónde falla este enfoque?</a:t>
            </a:r>
            <a:endParaRPr lang="es-ES" b="1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problema es que este enfoque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 límites claros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especialmente cuando el contexto cambia o los datos no son tan limpios como quisiéramos.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🔹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rígido.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modelo aprende una sola forma de ver el mundo.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cambian los datos, el entorno o el objetivo... 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modelo no se ajusta. 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queda congelado en lo que aprendió.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🔹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distingue casos.</a:t>
            </a:r>
            <a:b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 todas las muestras igual, aunque en la práctica no todos los casos lo son.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🔹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 con lo nuevo.</a:t>
            </a:r>
            <a:b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aparece un nuevo patrón, o cambia la dinámica de los datos, lo más probable es que haya que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reentrenar todo el modelo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desde cero. Y eso cuesta: tiempo, cómputo, ajustes, validaciones.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🔹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luego está la caja negra.</a:t>
            </a:r>
            <a:b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Muchas veces no sabemos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qué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modelo decide lo que decide. No tenemos idea de qué parte de la entrada influye más en la salida. Eso lo vuelve difícil de interpretar... y aún más difícil de optimizar.</a:t>
            </a:r>
            <a:endParaRPr lang="es-ES" b="0" dirty="0">
              <a:effectLst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¿No sería mejor tener sistemas que aprendan a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adaptarse sobre la marcha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puedan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ponderar sus propias decisiones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ajustarse sin que tengamos que empezar de cero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cada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vez?Eso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justo lo que quiero mostrarles hoy.,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METODOLOGIA combina varias estrategias: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✔️ técnicas de </a:t>
            </a:r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✔️ mecanismos de atención, ✔️ ponderación dinámica,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80A78-D847-4433-9CCD-004FF007E7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Quiero compartir con ustedes un caso real: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sistema que predice el tipo de personalidad de una persona.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 es buena o mala.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Sino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 tipo de alma habita en ella.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//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Nueve tipos principales. // Con sus “alas”, // con sus matices.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método tradicional usa un test de… // 135 preguntas.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Sí, 135.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Largo. Tedioso. Cansado.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gente se rinde, // responde sin pensar… y el resultado se vuelve ruido.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 reto fue claro: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¿Podríamos reducir ese número… // y aun así predecir mejor?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Teníamos que resolver varios desafíos a la vez:</a:t>
            </a:r>
            <a:endParaRPr lang="es-ES" b="0" dirty="0">
              <a:effectLst/>
            </a:endParaRPr>
          </a:p>
          <a:p>
            <a:pPr rtl="0" fontAlgn="base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Predecir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cosas a la vez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tipo principal y su subtipo. //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Enfrentar el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desequilibrio natural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hay tipos más comunes, otros raros. //</a:t>
            </a:r>
          </a:p>
          <a:p>
            <a:pPr rtl="0" fontAlgn="base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Las respuestas no siempre significan lo mismo.  Dependen del patrón general. //</a:t>
            </a:r>
          </a:p>
          <a:p>
            <a:pPr rtl="0" fontAlgn="base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135 dimensiones crean un espacio tan vasto… // que los patrones pueden perderse. 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80A78-D847-4433-9CCD-004FF007E7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19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idea central de la metodología es NO DEPENDER un solo modelo </a:t>
            </a:r>
            <a:r>
              <a:rPr lang="es-E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rígido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,SINO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sistema compuesto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más versátil… </a:t>
            </a:r>
            <a:endParaRPr lang="es-ES" b="1" dirty="0">
              <a:effectLst/>
            </a:endParaRPr>
          </a:p>
          <a:p>
            <a:pPr rtl="0" fontAlgn="base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 que pueda combinar distintos enfoques, </a:t>
            </a:r>
            <a:endParaRPr lang="es-E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qué funciona mejor en cada caso,</a:t>
            </a:r>
            <a:endParaRPr lang="es-E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que propongo es una arquitectura de red neuronal con 3 componentes clave: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[PARTE 1: EL ENSEMBLE DINÁMICO]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"Imaginen un hospital donde no tienen solo un médico por caso... 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 un equipo completo de especialistas, cada uno con su propio estilo: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 Dr. Profundo: el veterano con 30 años de experiencia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Analiza cada caso en detalle, capa por capa, como un detective médico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 Dra. Amplia: la especialista que siempre mira el panorama completo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Mantiene todas las posibilidades abiertas, no descarta nada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 Dr. Equilibrado: el que combina lo mejor de ambos mundos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Balance perfecto entre experiencia y nuevas técnicas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 Dra. Piramidal: la experta en casos complejos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Empieza con todo y va refinando hasta llegar al diagnóstico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[Pausa dramática]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 lo innovador no es tener cuatro médicos...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cómo trabajan juntos.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[PARTE 2: MECANISMOS DE ATENCIÓN ESPECIALIZADA]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especialista tiene su propio 'foco de atención':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 Dr. Profundo presta especial atención a los síntomas críticos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 Dra. Amplia se fija en las interrelaciones entre síntomas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 Dr. Equilibrado mantiene un ojo en todo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 Dra. Piramidal va refinando su atención según avanza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[Gesto de énfasis]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como si cada uno tuviera una '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super-lupa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especializada,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les permite ver diferentes aspectos del mismo caso.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[PARTE 3: PONDERACIÓN DINÁMICA ADAPTATIVA]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 aquí viene la verdadera magia...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[Tono intrigante]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¿Qué pasa cuando estos médicos no están de acuerdo?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¿Cómo decide el hospital a quién escuchar más?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Ahí es donde entra nuestro 'Coordinador Inteligente'.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Imaginen un sistema que: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MODO ENTRENAMIENTO: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Registra cada diagnóstico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Anota quién acertó y quién no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Aprende qué doctor es mejor en cada tipo de caso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Construye un historial de éxito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[Pausa para efecto]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luego, EN TIEMPO REAL: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Evalúa la seguridad de cada médico en su diagnóstico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Revisa su historial en casos similares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Ajusta la importancia de cada opinión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Todo esto... en segundos</a:t>
            </a:r>
            <a:endParaRPr lang="es-ES" b="0" dirty="0">
              <a:effectLst/>
            </a:endParaRPr>
          </a:p>
          <a:p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80A78-D847-4433-9CCD-004FF007E7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2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8. IMPLEMENTACIÓN EN CASO PRÁCTICO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Estructura: [512 → 256 → 128 → 64]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¿Cómo funciona?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Empieza con muchas neuronas (512) para captar todos los detalles posibles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Va reduciendo a la mitad en cada paso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Como un embudo que filtra lo importante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¿Por qué estos números?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- 512: Para no perder ningún detalle al inicio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Reducción gradual: Para ir destilando la información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- 64: El número justo para la decisión final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OBSERVADOR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Estructura: [256 → 256 → 128 → 128 → 64]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¿Cómo funciona?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Mantiene el mismo número de neuronas por más tiempo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tiene prisa por reducir la información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Como una cámara de gran angular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¿Por qué estos números?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- 256 dos veces: Para mantener la visión amplia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- 128 dos veces: Para preservar más detalles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- 64: Para dar una respuesta concreta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Estructura: [384 → 256 → 128 → 64 → 32]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¿Cómo funciona?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Comienza con un número balanceado de neuronas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Reduce gradualmente pero de forma más suave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Como una escalera bien diseñada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¿Por qué estos números?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- 384: Un punto medio entre profundo y amplio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Reducción gradual: Para no perder información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- 32: Para decisiones muy refinadas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Estructura: [512 → 384 → 256 → 128 → 64]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¿Cómo funciona?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Comienza con muchas neuronas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Reduce de forma más gradual que los otros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Como una pirámide perfecta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¿Por qué estos números?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- 512: Máxima capacidad inicial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Reducción suave: Para no perder nada importante</a:t>
            </a:r>
            <a:endParaRPr lang="es-ES" b="0" dirty="0">
              <a:effectLst/>
            </a:endParaRPr>
          </a:p>
          <a:p>
            <a:pPr rtl="0"/>
            <a:r>
              <a:rPr lang="es-E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Pasos intermedios más grandes</a:t>
            </a:r>
            <a:endParaRPr lang="es-ES" b="0" dirty="0">
              <a:effectLst/>
            </a:endParaRP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80A78-D847-4433-9CCD-004FF007E7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61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mecanismos de atención son componentes neuronales que actúan como 'filtros 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inteligentes ': transforman la entrada asignando pesos dinámicos a 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 características, permitiendo Que la red neuronal se "enfoque" automáticamente en las características más relevantes para cada predicción específica, similar a cómo la atención humana selecciona información importante de un conjunto de estímulos.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Atención Tipo: Mayor peso a respuestas extremas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Atención Ala: Mayor peso a respuestas intermedias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Atención Específica: Balance entre extremos e intermedios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Meta-Atención: Considera el patrón completo de respuestas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principal diferencia es que la atención específica procesa cada característica de forma más independiente, mientras que la meta-atención considera primero el patrón global antes de asignar importancia a cada característica.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Razones por Modelo: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Modelo Profundo [512, 256, 128, 64]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Usa: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atencion_tipo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atencion_ala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separadas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¿Por qué?: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 capas más profundas que permiten procesamiento especializado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 distinguir claramente entre tipo principal y ala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capas profundas permiten mayor especialización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Modelo Amplio [384, 256, 128, 64, 32]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Usa: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atencion_especifica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¿Por qué?: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 más ancha que permite procesamiento paralelo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 para detectar patrones generales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atención específica aprovecha el ancho para balancear tipo/ala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Modelo Equilibrado [256, 256, 128, 128, 64]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Usa: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meta_atencion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¿Por qué?: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 capas repetidas que permiten refinamiento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meta-atención aprovecha esta estructura equilibrada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 para encontrar patrones de alto nivel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Modelo Piramidal [512, 384, 256, 128, 64]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Usa: Sin atención adicional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¿Por qué?: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estructura piramidal ya provee filtrado natural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reducción gradual actúa como atención implícita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Sirve como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comparar con otros modelos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COMPLEMENTARIEDAD 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modelo usa la atención que mejor complementa su arquitectura: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Profundo → Atención específica para compensar la reducción rápida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Amplio → Atención flexible para aprovechar su amplitud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Equilibrado → Meta-atención para coordinar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Piramidal → Sin atención para mantener la pureza del refinamiento</a:t>
            </a:r>
            <a:endParaRPr lang="es-ES" b="0" dirty="0">
              <a:effectLst/>
            </a:endParaRPr>
          </a:p>
          <a:p>
            <a:pPr rtl="0"/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EFICIENCIA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todos necesitan todos los tipos de atención: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evita redundancia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optimiza el uso de recursos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Cada modelo mantiene su especialidad</a:t>
            </a:r>
            <a:endParaRPr lang="es-ES" b="0" dirty="0">
              <a:effectLst/>
            </a:endParaRPr>
          </a:p>
          <a:p>
            <a:pPr rtl="0"/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SINERGIA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conjunto trabaja mejor porque: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Cada modelo aporta una perspectiva única y mantiene una especialidad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Las atenciones se complementan entre modelos 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sistema global es robusto y completo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hay redundancia innecesaria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predicción final aprovecha todas las perspectivas</a:t>
            </a:r>
            <a:endParaRPr lang="es-ES" b="0" dirty="0">
              <a:effectLst/>
            </a:endParaRP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80A78-D847-4433-9CCD-004FF007E7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9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s-ES" b="0" dirty="0">
                <a:effectLst/>
              </a:rPr>
            </a:b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10. SISTEMA DE PONDERACIÓN DINÁMICA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 explico cómo funciona el Sistema de Ponderación Dinámica mostrado en la imagen de manera clara y sencilla: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sistema funciona como un grupo de expertos (modelos) que trabajan juntos para hacer una predicción final. Veamos el proceso: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Primero, tenemos cuatro modelos diferentes (Modelos Base):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 Modelo Profundo, especializado en detalles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 Modelo Amplio, que ve patrones generales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 Modelo Equilibrado, que busca balance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 Modelo Piramidal, que procesa la información por niveles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uno de estos modelos hace su propia predicción (como vemos en la columna Predicciones). Por ejemplo: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 Modelo Profundo dice "es tipo 4 con 75% de seguridad"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 Modelo Piramidal dice "es tipo 4 con 82% de seguridad"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 entra en acción el Evaluador de Confianza, que es como un juez que decide cuánto confiar en cada modelo. Este evaluador: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Analiza qué tan seguros están los modelos de sus predicciones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Revisa el historial de aciertos de cada modelo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Calcula pesos basados en qué tan confiable ha sido cada modelo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Basado en esta evaluación, asigna pesos diferentes a cada modelo: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Al Modelo Piramidal le da más peso (0.40) porque está muy seguro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Al Modelo Equilibrado le da menos peso (0.05) porque está menos seguro</a:t>
            </a:r>
            <a:endParaRPr lang="es-ES" b="0" dirty="0">
              <a:effectLst/>
            </a:endParaRPr>
          </a:p>
          <a:p>
            <a:pPr rtl="0"/>
            <a:br>
              <a:rPr lang="es-ES" b="0" dirty="0">
                <a:effectLst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Finalmente, combina todas las predicciones considerando estos pesos para llegar a una Predicción Final. En este caso: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Tipo 4 con 79% de confianza</a:t>
            </a:r>
            <a:endParaRPr lang="es-ES" b="0" dirty="0">
              <a:effectLst/>
            </a:endParaRPr>
          </a:p>
          <a:p>
            <a:pPr rtl="0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Ala 5 con 67% de confianza</a:t>
            </a:r>
            <a:endParaRPr lang="es-ES" b="0" dirty="0">
              <a:effectLst/>
            </a:endParaRPr>
          </a:p>
          <a:p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br>
              <a:rPr lang="es-ES" b="0" dirty="0">
                <a:effectLst/>
              </a:rPr>
            </a:b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80A78-D847-4433-9CCD-004FF007E7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4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8.sv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3" Type="http://schemas.openxmlformats.org/officeDocument/2006/relationships/image" Target="../media/image45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46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svg"/><Relationship Id="rId9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svg"/><Relationship Id="rId3" Type="http://schemas.openxmlformats.org/officeDocument/2006/relationships/image" Target="../media/image3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8.svg"/><Relationship Id="rId5" Type="http://schemas.openxmlformats.org/officeDocument/2006/relationships/image" Target="../media/image52.pn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38.sv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svg"/><Relationship Id="rId3" Type="http://schemas.openxmlformats.org/officeDocument/2006/relationships/image" Target="../media/image37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svg"/><Relationship Id="rId10" Type="http://schemas.openxmlformats.org/officeDocument/2006/relationships/image" Target="../media/image62.svg"/><Relationship Id="rId4" Type="http://schemas.openxmlformats.org/officeDocument/2006/relationships/image" Target="../media/image38.sv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53775" y="1612543"/>
            <a:ext cx="4944802" cy="4944802"/>
          </a:xfrm>
          <a:custGeom>
            <a:avLst/>
            <a:gdLst/>
            <a:ahLst/>
            <a:cxnLst/>
            <a:rect l="l" t="t" r="r" b="b"/>
            <a:pathLst>
              <a:path w="4944802" h="4944802">
                <a:moveTo>
                  <a:pt x="0" y="0"/>
                </a:moveTo>
                <a:lnTo>
                  <a:pt x="4944802" y="0"/>
                </a:lnTo>
                <a:lnTo>
                  <a:pt x="4944802" y="4944802"/>
                </a:lnTo>
                <a:lnTo>
                  <a:pt x="0" y="494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05387" y="1864155"/>
            <a:ext cx="4441578" cy="4441578"/>
          </a:xfrm>
          <a:custGeom>
            <a:avLst/>
            <a:gdLst/>
            <a:ahLst/>
            <a:cxnLst/>
            <a:rect l="l" t="t" r="r" b="b"/>
            <a:pathLst>
              <a:path w="4441578" h="4441578">
                <a:moveTo>
                  <a:pt x="0" y="0"/>
                </a:moveTo>
                <a:lnTo>
                  <a:pt x="4441578" y="0"/>
                </a:lnTo>
                <a:lnTo>
                  <a:pt x="4441578" y="4441578"/>
                </a:lnTo>
                <a:lnTo>
                  <a:pt x="0" y="4441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643537" y="-1551938"/>
            <a:ext cx="3287073" cy="3287073"/>
          </a:xfrm>
          <a:custGeom>
            <a:avLst/>
            <a:gdLst/>
            <a:ahLst/>
            <a:cxnLst/>
            <a:rect l="l" t="t" r="r" b="b"/>
            <a:pathLst>
              <a:path w="3287073" h="3287073">
                <a:moveTo>
                  <a:pt x="0" y="0"/>
                </a:moveTo>
                <a:lnTo>
                  <a:pt x="3287073" y="0"/>
                </a:lnTo>
                <a:lnTo>
                  <a:pt x="3287073" y="3287072"/>
                </a:lnTo>
                <a:lnTo>
                  <a:pt x="0" y="3287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970639" y="7269027"/>
            <a:ext cx="411001" cy="408012"/>
          </a:xfrm>
          <a:custGeom>
            <a:avLst/>
            <a:gdLst/>
            <a:ahLst/>
            <a:cxnLst/>
            <a:rect l="l" t="t" r="r" b="b"/>
            <a:pathLst>
              <a:path w="411001" h="408012">
                <a:moveTo>
                  <a:pt x="0" y="0"/>
                </a:moveTo>
                <a:lnTo>
                  <a:pt x="411000" y="0"/>
                </a:lnTo>
                <a:lnTo>
                  <a:pt x="411000" y="408012"/>
                </a:lnTo>
                <a:lnTo>
                  <a:pt x="0" y="4080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73595">
            <a:off x="17503298" y="-873946"/>
            <a:ext cx="1658648" cy="1658648"/>
          </a:xfrm>
          <a:custGeom>
            <a:avLst/>
            <a:gdLst/>
            <a:ahLst/>
            <a:cxnLst/>
            <a:rect l="l" t="t" r="r" b="b"/>
            <a:pathLst>
              <a:path w="1658648" h="1658648">
                <a:moveTo>
                  <a:pt x="0" y="0"/>
                </a:moveTo>
                <a:lnTo>
                  <a:pt x="1658648" y="0"/>
                </a:lnTo>
                <a:lnTo>
                  <a:pt x="1658648" y="1658648"/>
                </a:lnTo>
                <a:lnTo>
                  <a:pt x="0" y="1658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305590" y="8654413"/>
            <a:ext cx="2949126" cy="2949126"/>
          </a:xfrm>
          <a:custGeom>
            <a:avLst/>
            <a:gdLst/>
            <a:ahLst/>
            <a:cxnLst/>
            <a:rect l="l" t="t" r="r" b="b"/>
            <a:pathLst>
              <a:path w="2949126" h="2949126">
                <a:moveTo>
                  <a:pt x="0" y="0"/>
                </a:moveTo>
                <a:lnTo>
                  <a:pt x="2949126" y="0"/>
                </a:lnTo>
                <a:lnTo>
                  <a:pt x="2949126" y="2949126"/>
                </a:lnTo>
                <a:lnTo>
                  <a:pt x="0" y="2949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253308" y="1864155"/>
            <a:ext cx="4345737" cy="4345737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-657" r="-6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623284" y="6095582"/>
            <a:ext cx="779324" cy="779324"/>
          </a:xfrm>
          <a:custGeom>
            <a:avLst/>
            <a:gdLst/>
            <a:ahLst/>
            <a:cxnLst/>
            <a:rect l="l" t="t" r="r" b="b"/>
            <a:pathLst>
              <a:path w="779324" h="779324">
                <a:moveTo>
                  <a:pt x="0" y="0"/>
                </a:moveTo>
                <a:lnTo>
                  <a:pt x="779324" y="0"/>
                </a:lnTo>
                <a:lnTo>
                  <a:pt x="779324" y="779323"/>
                </a:lnTo>
                <a:lnTo>
                  <a:pt x="0" y="779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33441" y="7134113"/>
            <a:ext cx="816024" cy="816024"/>
          </a:xfrm>
          <a:custGeom>
            <a:avLst/>
            <a:gdLst/>
            <a:ahLst/>
            <a:cxnLst/>
            <a:rect l="l" t="t" r="r" b="b"/>
            <a:pathLst>
              <a:path w="816024" h="816024">
                <a:moveTo>
                  <a:pt x="0" y="0"/>
                </a:moveTo>
                <a:lnTo>
                  <a:pt x="816023" y="0"/>
                </a:lnTo>
                <a:lnTo>
                  <a:pt x="816023" y="816024"/>
                </a:lnTo>
                <a:lnTo>
                  <a:pt x="0" y="8160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38941" y="3633568"/>
            <a:ext cx="11337198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 err="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Optimización</a:t>
            </a:r>
            <a:r>
              <a:rPr lang="en-US" sz="45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adaptativa</a:t>
            </a:r>
            <a:r>
              <a:rPr lang="en-US" sz="45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en</a:t>
            </a:r>
            <a:r>
              <a:rPr lang="en-US" sz="45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modelos</a:t>
            </a:r>
            <a:r>
              <a:rPr lang="en-US" sz="45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de Redes </a:t>
            </a:r>
            <a:r>
              <a:rPr lang="en-US" sz="4500" dirty="0" err="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Neuronales</a:t>
            </a:r>
            <a:endParaRPr lang="en-US" sz="4500" dirty="0">
              <a:solidFill>
                <a:srgbClr val="FFFFFF"/>
              </a:solidFill>
              <a:latin typeface="Pattanakarn Expanded"/>
              <a:ea typeface="Pattanakarn Expanded"/>
              <a:cs typeface="Pattanakarn Expanded"/>
              <a:sym typeface="Pattanakarn Expande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056249" y="6609550"/>
            <a:ext cx="2739855" cy="33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94" spc="20">
                <a:solidFill>
                  <a:srgbClr val="01E8B9"/>
                </a:solidFill>
                <a:latin typeface="Lexend Exa"/>
                <a:ea typeface="Lexend Exa"/>
                <a:cs typeface="Lexend Exa"/>
                <a:sym typeface="Lexend Exa"/>
              </a:rPr>
              <a:t>ILYD BAUTISTA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53052" y="6258108"/>
            <a:ext cx="3827849" cy="59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935" b="1" spc="118">
                <a:solidFill>
                  <a:srgbClr val="01E8B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ILYD BAUTISTA</a:t>
            </a:r>
          </a:p>
          <a:p>
            <a:pPr marL="0" lvl="0" indent="0" algn="l">
              <a:lnSpc>
                <a:spcPts val="2009"/>
              </a:lnSpc>
              <a:spcBef>
                <a:spcPct val="0"/>
              </a:spcBef>
            </a:pPr>
            <a:endParaRPr lang="en-US" sz="1935" b="1" spc="118">
              <a:solidFill>
                <a:srgbClr val="01E8B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53052" y="7330603"/>
            <a:ext cx="3827849" cy="59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1935" b="1" spc="118">
                <a:solidFill>
                  <a:srgbClr val="01E8B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@ILYDBAUTISTA</a:t>
            </a:r>
          </a:p>
          <a:p>
            <a:pPr marL="0" lvl="0" indent="0" algn="l">
              <a:lnSpc>
                <a:spcPts val="2009"/>
              </a:lnSpc>
              <a:spcBef>
                <a:spcPct val="0"/>
              </a:spcBef>
            </a:pPr>
            <a:endParaRPr lang="en-US" sz="1935" b="1" spc="118">
              <a:solidFill>
                <a:srgbClr val="01E8B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44035" y="7221402"/>
            <a:ext cx="561756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exend Exa"/>
                <a:ea typeface="Lexend Exa"/>
                <a:cs typeface="Lexend Exa"/>
                <a:sym typeface="Lexend Exa"/>
              </a:rPr>
              <a:t>AI Engineer - AOD Intelligence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76139" y="7962789"/>
            <a:ext cx="5470826" cy="138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sz="1980" i="1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Postgraduate Specialization in AI &amp; Big Data</a:t>
            </a:r>
          </a:p>
          <a:p>
            <a:pPr algn="l">
              <a:lnSpc>
                <a:spcPts val="2773"/>
              </a:lnSpc>
            </a:pPr>
            <a:r>
              <a:rPr lang="en-US" sz="1980" i="1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M.Sc. in Data Science</a:t>
            </a:r>
          </a:p>
          <a:p>
            <a:pPr algn="l">
              <a:lnSpc>
                <a:spcPts val="2773"/>
              </a:lnSpc>
            </a:pPr>
            <a:r>
              <a:rPr lang="en-US" sz="1980" i="1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B.Sc. in Engineering</a:t>
            </a:r>
          </a:p>
          <a:p>
            <a:pPr algn="l">
              <a:lnSpc>
                <a:spcPts val="2773"/>
              </a:lnSpc>
            </a:pPr>
            <a:endParaRPr lang="en-US" sz="1980" i="1">
              <a:solidFill>
                <a:srgbClr val="FFFFFF"/>
              </a:solidFill>
              <a:latin typeface="Open Sans Italics"/>
              <a:ea typeface="Open Sans Italics"/>
              <a:cs typeface="Open Sans Italics"/>
              <a:sym typeface="Open Sans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5609" y="-2222323"/>
            <a:ext cx="4833547" cy="4833547"/>
          </a:xfrm>
          <a:custGeom>
            <a:avLst/>
            <a:gdLst/>
            <a:ahLst/>
            <a:cxnLst/>
            <a:rect l="l" t="t" r="r" b="b"/>
            <a:pathLst>
              <a:path w="4833547" h="4833547">
                <a:moveTo>
                  <a:pt x="0" y="0"/>
                </a:moveTo>
                <a:lnTo>
                  <a:pt x="4833546" y="0"/>
                </a:lnTo>
                <a:lnTo>
                  <a:pt x="4833546" y="4833547"/>
                </a:lnTo>
                <a:lnTo>
                  <a:pt x="0" y="4833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61832" y="2611224"/>
            <a:ext cx="11164335" cy="6922422"/>
          </a:xfrm>
          <a:custGeom>
            <a:avLst/>
            <a:gdLst/>
            <a:ahLst/>
            <a:cxnLst/>
            <a:rect l="l" t="t" r="r" b="b"/>
            <a:pathLst>
              <a:path w="11164335" h="6922422">
                <a:moveTo>
                  <a:pt x="0" y="0"/>
                </a:moveTo>
                <a:lnTo>
                  <a:pt x="11164336" y="0"/>
                </a:lnTo>
                <a:lnTo>
                  <a:pt x="11164336" y="6922422"/>
                </a:lnTo>
                <a:lnTo>
                  <a:pt x="0" y="6922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92148" y="1546772"/>
            <a:ext cx="1750370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ETAPA 3: Sistema de Ponderación Dinámica: "El Coordinador Inteligente"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5609" y="-2222323"/>
            <a:ext cx="4833547" cy="4833547"/>
          </a:xfrm>
          <a:custGeom>
            <a:avLst/>
            <a:gdLst/>
            <a:ahLst/>
            <a:cxnLst/>
            <a:rect l="l" t="t" r="r" b="b"/>
            <a:pathLst>
              <a:path w="4833547" h="4833547">
                <a:moveTo>
                  <a:pt x="0" y="0"/>
                </a:moveTo>
                <a:lnTo>
                  <a:pt x="4833546" y="0"/>
                </a:lnTo>
                <a:lnTo>
                  <a:pt x="4833546" y="4833547"/>
                </a:lnTo>
                <a:lnTo>
                  <a:pt x="0" y="4833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26080" y="-1800633"/>
            <a:ext cx="2354780" cy="2354780"/>
          </a:xfrm>
          <a:custGeom>
            <a:avLst/>
            <a:gdLst/>
            <a:ahLst/>
            <a:cxnLst/>
            <a:rect l="l" t="t" r="r" b="b"/>
            <a:pathLst>
              <a:path w="2354780" h="2354780">
                <a:moveTo>
                  <a:pt x="0" y="0"/>
                </a:moveTo>
                <a:lnTo>
                  <a:pt x="2354780" y="0"/>
                </a:lnTo>
                <a:lnTo>
                  <a:pt x="2354780" y="2354780"/>
                </a:lnTo>
                <a:lnTo>
                  <a:pt x="0" y="2354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492294" y="8447675"/>
            <a:ext cx="2949126" cy="2949126"/>
          </a:xfrm>
          <a:custGeom>
            <a:avLst/>
            <a:gdLst/>
            <a:ahLst/>
            <a:cxnLst/>
            <a:rect l="l" t="t" r="r" b="b"/>
            <a:pathLst>
              <a:path w="2949126" h="2949126">
                <a:moveTo>
                  <a:pt x="0" y="0"/>
                </a:moveTo>
                <a:lnTo>
                  <a:pt x="2949126" y="0"/>
                </a:lnTo>
                <a:lnTo>
                  <a:pt x="2949126" y="2949127"/>
                </a:lnTo>
                <a:lnTo>
                  <a:pt x="0" y="2949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338110" y="8187845"/>
            <a:ext cx="3208957" cy="3208957"/>
          </a:xfrm>
          <a:custGeom>
            <a:avLst/>
            <a:gdLst/>
            <a:ahLst/>
            <a:cxnLst/>
            <a:rect l="l" t="t" r="r" b="b"/>
            <a:pathLst>
              <a:path w="3208957" h="3208957">
                <a:moveTo>
                  <a:pt x="0" y="0"/>
                </a:moveTo>
                <a:lnTo>
                  <a:pt x="3208956" y="0"/>
                </a:lnTo>
                <a:lnTo>
                  <a:pt x="3208956" y="3208957"/>
                </a:lnTo>
                <a:lnTo>
                  <a:pt x="0" y="3208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462475" y="2504067"/>
            <a:ext cx="9438190" cy="7102238"/>
          </a:xfrm>
          <a:custGeom>
            <a:avLst/>
            <a:gdLst/>
            <a:ahLst/>
            <a:cxnLst/>
            <a:rect l="l" t="t" r="r" b="b"/>
            <a:pathLst>
              <a:path w="9438190" h="7102238">
                <a:moveTo>
                  <a:pt x="0" y="0"/>
                </a:moveTo>
                <a:lnTo>
                  <a:pt x="9438190" y="0"/>
                </a:lnTo>
                <a:lnTo>
                  <a:pt x="9438190" y="7102238"/>
                </a:lnTo>
                <a:lnTo>
                  <a:pt x="0" y="71022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70846" y="701786"/>
            <a:ext cx="13867871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Arquitectura integrada del sistema de aprendizaje dinámico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1307" y="8855047"/>
            <a:ext cx="549578" cy="403253"/>
          </a:xfrm>
          <a:custGeom>
            <a:avLst/>
            <a:gdLst/>
            <a:ahLst/>
            <a:cxnLst/>
            <a:rect l="l" t="t" r="r" b="b"/>
            <a:pathLst>
              <a:path w="549578" h="403253">
                <a:moveTo>
                  <a:pt x="0" y="0"/>
                </a:moveTo>
                <a:lnTo>
                  <a:pt x="549578" y="0"/>
                </a:lnTo>
                <a:lnTo>
                  <a:pt x="549578" y="403253"/>
                </a:lnTo>
                <a:lnTo>
                  <a:pt x="0" y="40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05604" y="1745517"/>
            <a:ext cx="1593540" cy="1081615"/>
          </a:xfrm>
          <a:custGeom>
            <a:avLst/>
            <a:gdLst/>
            <a:ahLst/>
            <a:cxnLst/>
            <a:rect l="l" t="t" r="r" b="b"/>
            <a:pathLst>
              <a:path w="1593540" h="1081615">
                <a:moveTo>
                  <a:pt x="0" y="0"/>
                </a:moveTo>
                <a:lnTo>
                  <a:pt x="1593539" y="0"/>
                </a:lnTo>
                <a:lnTo>
                  <a:pt x="1593539" y="1081615"/>
                </a:lnTo>
                <a:lnTo>
                  <a:pt x="0" y="10816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92377" y="3332163"/>
            <a:ext cx="1697895" cy="1691528"/>
          </a:xfrm>
          <a:custGeom>
            <a:avLst/>
            <a:gdLst/>
            <a:ahLst/>
            <a:cxnLst/>
            <a:rect l="l" t="t" r="r" b="b"/>
            <a:pathLst>
              <a:path w="1697895" h="1691528">
                <a:moveTo>
                  <a:pt x="0" y="0"/>
                </a:moveTo>
                <a:lnTo>
                  <a:pt x="1697895" y="0"/>
                </a:lnTo>
                <a:lnTo>
                  <a:pt x="1697895" y="1691527"/>
                </a:lnTo>
                <a:lnTo>
                  <a:pt x="0" y="1691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33574" y="7139789"/>
            <a:ext cx="1413601" cy="1462976"/>
          </a:xfrm>
          <a:custGeom>
            <a:avLst/>
            <a:gdLst/>
            <a:ahLst/>
            <a:cxnLst/>
            <a:rect l="l" t="t" r="r" b="b"/>
            <a:pathLst>
              <a:path w="1413601" h="1462976">
                <a:moveTo>
                  <a:pt x="0" y="0"/>
                </a:moveTo>
                <a:lnTo>
                  <a:pt x="1413601" y="0"/>
                </a:lnTo>
                <a:lnTo>
                  <a:pt x="1413601" y="1462976"/>
                </a:lnTo>
                <a:lnTo>
                  <a:pt x="0" y="14629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592377" y="7139789"/>
            <a:ext cx="1837813" cy="1916885"/>
          </a:xfrm>
          <a:custGeom>
            <a:avLst/>
            <a:gdLst/>
            <a:ahLst/>
            <a:cxnLst/>
            <a:rect l="l" t="t" r="r" b="b"/>
            <a:pathLst>
              <a:path w="1837813" h="1916885">
                <a:moveTo>
                  <a:pt x="0" y="0"/>
                </a:moveTo>
                <a:lnTo>
                  <a:pt x="1837813" y="0"/>
                </a:lnTo>
                <a:lnTo>
                  <a:pt x="1837813" y="1916885"/>
                </a:lnTo>
                <a:lnTo>
                  <a:pt x="0" y="1916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228544" y="3947847"/>
            <a:ext cx="1104571" cy="1184526"/>
          </a:xfrm>
          <a:custGeom>
            <a:avLst/>
            <a:gdLst/>
            <a:ahLst/>
            <a:cxnLst/>
            <a:rect l="l" t="t" r="r" b="b"/>
            <a:pathLst>
              <a:path w="1104571" h="1184526">
                <a:moveTo>
                  <a:pt x="0" y="0"/>
                </a:moveTo>
                <a:lnTo>
                  <a:pt x="1104571" y="0"/>
                </a:lnTo>
                <a:lnTo>
                  <a:pt x="1104571" y="1184527"/>
                </a:lnTo>
                <a:lnTo>
                  <a:pt x="0" y="11845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106211" y="507267"/>
            <a:ext cx="1386787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Conclusiones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5590" y="3122407"/>
            <a:ext cx="4983956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Arquitectura de Ensemble Especializada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55661" y="5184112"/>
            <a:ext cx="4821748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Sistema de Atención Multi-Nivel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Pattanakarn Expanded"/>
              <a:ea typeface="Pattanakarn Expanded"/>
              <a:cs typeface="Pattanakarn Expanded"/>
              <a:sym typeface="Pattanakarn Expande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50885" y="8880891"/>
            <a:ext cx="4507145" cy="62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5"/>
              </a:lnSpc>
              <a:spcBef>
                <a:spcPct val="0"/>
              </a:spcBef>
            </a:pPr>
            <a:r>
              <a:rPr lang="en-US" sz="1796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Ponderación Dinámica Adaptativa</a:t>
            </a:r>
          </a:p>
          <a:p>
            <a:pPr algn="ctr">
              <a:lnSpc>
                <a:spcPts val="2515"/>
              </a:lnSpc>
              <a:spcBef>
                <a:spcPct val="0"/>
              </a:spcBef>
            </a:pPr>
            <a:endParaRPr lang="en-US" sz="1796">
              <a:solidFill>
                <a:srgbClr val="FFFFFF"/>
              </a:solidFill>
              <a:latin typeface="Pattanakarn Expanded"/>
              <a:ea typeface="Pattanakarn Expanded"/>
              <a:cs typeface="Pattanakarn Expanded"/>
              <a:sym typeface="Pattanakarn Expande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946062" y="9130362"/>
            <a:ext cx="5536539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Sistema de Doble Predicción Integrado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Pattanakarn Expanded"/>
              <a:ea typeface="Pattanakarn Expanded"/>
              <a:cs typeface="Pattanakarn Expanded"/>
              <a:sym typeface="Pattanakarn Expande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60626" y="5295900"/>
            <a:ext cx="5544977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Arquitectura Modular y Escalable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Pattanakarn Expanded"/>
              <a:ea typeface="Pattanakarn Expanded"/>
              <a:cs typeface="Pattanakarn Expanded"/>
              <a:sym typeface="Pattanakarn Expande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601307" y="5312050"/>
            <a:ext cx="549578" cy="403253"/>
          </a:xfrm>
          <a:custGeom>
            <a:avLst/>
            <a:gdLst/>
            <a:ahLst/>
            <a:cxnLst/>
            <a:rect l="l" t="t" r="r" b="b"/>
            <a:pathLst>
              <a:path w="549578" h="403253">
                <a:moveTo>
                  <a:pt x="0" y="0"/>
                </a:moveTo>
                <a:lnTo>
                  <a:pt x="549578" y="0"/>
                </a:lnTo>
                <a:lnTo>
                  <a:pt x="549578" y="403253"/>
                </a:lnTo>
                <a:lnTo>
                  <a:pt x="0" y="40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480872" y="9056674"/>
            <a:ext cx="549578" cy="403253"/>
          </a:xfrm>
          <a:custGeom>
            <a:avLst/>
            <a:gdLst/>
            <a:ahLst/>
            <a:cxnLst/>
            <a:rect l="l" t="t" r="r" b="b"/>
            <a:pathLst>
              <a:path w="549578" h="403253">
                <a:moveTo>
                  <a:pt x="0" y="0"/>
                </a:moveTo>
                <a:lnTo>
                  <a:pt x="549578" y="0"/>
                </a:lnTo>
                <a:lnTo>
                  <a:pt x="549578" y="403252"/>
                </a:lnTo>
                <a:lnTo>
                  <a:pt x="0" y="403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374757" y="5110424"/>
            <a:ext cx="549578" cy="403253"/>
          </a:xfrm>
          <a:custGeom>
            <a:avLst/>
            <a:gdLst/>
            <a:ahLst/>
            <a:cxnLst/>
            <a:rect l="l" t="t" r="r" b="b"/>
            <a:pathLst>
              <a:path w="549578" h="403253">
                <a:moveTo>
                  <a:pt x="0" y="0"/>
                </a:moveTo>
                <a:lnTo>
                  <a:pt x="549578" y="0"/>
                </a:lnTo>
                <a:lnTo>
                  <a:pt x="549578" y="403253"/>
                </a:lnTo>
                <a:lnTo>
                  <a:pt x="0" y="40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075218" y="3130536"/>
            <a:ext cx="549578" cy="403253"/>
          </a:xfrm>
          <a:custGeom>
            <a:avLst/>
            <a:gdLst/>
            <a:ahLst/>
            <a:cxnLst/>
            <a:rect l="l" t="t" r="r" b="b"/>
            <a:pathLst>
              <a:path w="549578" h="403253">
                <a:moveTo>
                  <a:pt x="0" y="0"/>
                </a:moveTo>
                <a:lnTo>
                  <a:pt x="549578" y="0"/>
                </a:lnTo>
                <a:lnTo>
                  <a:pt x="549578" y="403253"/>
                </a:lnTo>
                <a:lnTo>
                  <a:pt x="0" y="40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62182" y="2857110"/>
            <a:ext cx="10763636" cy="137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9"/>
              </a:lnSpc>
              <a:spcBef>
                <a:spcPct val="0"/>
              </a:spcBef>
            </a:pPr>
            <a:r>
              <a:rPr lang="en-US" sz="8006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Muchas Gracias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7466866" y="-1399181"/>
            <a:ext cx="3354268" cy="10636853"/>
            <a:chOff x="0" y="0"/>
            <a:chExt cx="7565587" cy="239915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65714" cy="23991658"/>
            </a:xfrm>
            <a:custGeom>
              <a:avLst/>
              <a:gdLst/>
              <a:ahLst/>
              <a:cxnLst/>
              <a:rect l="l" t="t" r="r" b="b"/>
              <a:pathLst>
                <a:path w="7565714" h="23991658">
                  <a:moveTo>
                    <a:pt x="5772186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565714" y="23991658"/>
                  </a:lnTo>
                  <a:lnTo>
                    <a:pt x="7565714" y="1953373"/>
                  </a:lnTo>
                  <a:cubicBezTo>
                    <a:pt x="7565587" y="791845"/>
                    <a:pt x="6773869" y="0"/>
                    <a:pt x="5772186" y="0"/>
                  </a:cubicBezTo>
                  <a:close/>
                  <a:moveTo>
                    <a:pt x="7438587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772186" y="127000"/>
                  </a:lnTo>
                  <a:cubicBezTo>
                    <a:pt x="6703892" y="127000"/>
                    <a:pt x="7438714" y="861822"/>
                    <a:pt x="7438714" y="1953373"/>
                  </a:cubicBezTo>
                  <a:lnTo>
                    <a:pt x="7438714" y="23864531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11382" y="5310165"/>
            <a:ext cx="4159794" cy="821203"/>
            <a:chOff x="0" y="0"/>
            <a:chExt cx="908879" cy="1794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8879" cy="179426"/>
            </a:xfrm>
            <a:custGeom>
              <a:avLst/>
              <a:gdLst/>
              <a:ahLst/>
              <a:cxnLst/>
              <a:rect l="l" t="t" r="r" b="b"/>
              <a:pathLst>
                <a:path w="908879" h="179426">
                  <a:moveTo>
                    <a:pt x="42806" y="0"/>
                  </a:moveTo>
                  <a:lnTo>
                    <a:pt x="866073" y="0"/>
                  </a:lnTo>
                  <a:cubicBezTo>
                    <a:pt x="877426" y="0"/>
                    <a:pt x="888313" y="4510"/>
                    <a:pt x="896341" y="12538"/>
                  </a:cubicBezTo>
                  <a:cubicBezTo>
                    <a:pt x="904369" y="20565"/>
                    <a:pt x="908879" y="31453"/>
                    <a:pt x="908879" y="42806"/>
                  </a:cubicBezTo>
                  <a:lnTo>
                    <a:pt x="908879" y="136620"/>
                  </a:lnTo>
                  <a:cubicBezTo>
                    <a:pt x="908879" y="147973"/>
                    <a:pt x="904369" y="158860"/>
                    <a:pt x="896341" y="166888"/>
                  </a:cubicBezTo>
                  <a:cubicBezTo>
                    <a:pt x="888313" y="174916"/>
                    <a:pt x="877426" y="179426"/>
                    <a:pt x="866073" y="179426"/>
                  </a:cubicBezTo>
                  <a:lnTo>
                    <a:pt x="42806" y="179426"/>
                  </a:lnTo>
                  <a:cubicBezTo>
                    <a:pt x="31453" y="179426"/>
                    <a:pt x="20565" y="174916"/>
                    <a:pt x="12538" y="166888"/>
                  </a:cubicBezTo>
                  <a:cubicBezTo>
                    <a:pt x="4510" y="158860"/>
                    <a:pt x="0" y="147973"/>
                    <a:pt x="0" y="136620"/>
                  </a:cubicBezTo>
                  <a:lnTo>
                    <a:pt x="0" y="42806"/>
                  </a:lnTo>
                  <a:cubicBezTo>
                    <a:pt x="0" y="31453"/>
                    <a:pt x="4510" y="20565"/>
                    <a:pt x="12538" y="12538"/>
                  </a:cubicBezTo>
                  <a:cubicBezTo>
                    <a:pt x="20565" y="4510"/>
                    <a:pt x="31453" y="0"/>
                    <a:pt x="428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57C3FD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908879" cy="274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8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334416" y="5020023"/>
            <a:ext cx="1809172" cy="1809172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05C">
                    <a:alpha val="100000"/>
                  </a:srgbClr>
                </a:gs>
                <a:gs pos="100000">
                  <a:srgbClr val="11132C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657" r="-6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258884" y="-4138987"/>
            <a:ext cx="8058233" cy="8058233"/>
          </a:xfrm>
          <a:custGeom>
            <a:avLst/>
            <a:gdLst/>
            <a:ahLst/>
            <a:cxnLst/>
            <a:rect l="l" t="t" r="r" b="b"/>
            <a:pathLst>
              <a:path w="8058233" h="8058233">
                <a:moveTo>
                  <a:pt x="0" y="0"/>
                </a:moveTo>
                <a:lnTo>
                  <a:pt x="8058232" y="0"/>
                </a:lnTo>
                <a:lnTo>
                  <a:pt x="8058232" y="8058233"/>
                </a:lnTo>
                <a:lnTo>
                  <a:pt x="0" y="8058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3542966" y="6282165"/>
            <a:ext cx="8058233" cy="8058233"/>
          </a:xfrm>
          <a:custGeom>
            <a:avLst/>
            <a:gdLst/>
            <a:ahLst/>
            <a:cxnLst/>
            <a:rect l="l" t="t" r="r" b="b"/>
            <a:pathLst>
              <a:path w="8058233" h="8058233">
                <a:moveTo>
                  <a:pt x="0" y="0"/>
                </a:moveTo>
                <a:lnTo>
                  <a:pt x="8058232" y="0"/>
                </a:lnTo>
                <a:lnTo>
                  <a:pt x="8058232" y="8058233"/>
                </a:lnTo>
                <a:lnTo>
                  <a:pt x="0" y="8058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64940" y="-109871"/>
            <a:ext cx="2876852" cy="549217"/>
          </a:xfrm>
          <a:custGeom>
            <a:avLst/>
            <a:gdLst/>
            <a:ahLst/>
            <a:cxnLst/>
            <a:rect l="l" t="t" r="r" b="b"/>
            <a:pathLst>
              <a:path w="2876852" h="549217">
                <a:moveTo>
                  <a:pt x="0" y="0"/>
                </a:moveTo>
                <a:lnTo>
                  <a:pt x="2876852" y="0"/>
                </a:lnTo>
                <a:lnTo>
                  <a:pt x="2876852" y="549218"/>
                </a:lnTo>
                <a:lnTo>
                  <a:pt x="0" y="54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081141" y="10012391"/>
            <a:ext cx="2876852" cy="549217"/>
          </a:xfrm>
          <a:custGeom>
            <a:avLst/>
            <a:gdLst/>
            <a:ahLst/>
            <a:cxnLst/>
            <a:rect l="l" t="t" r="r" b="b"/>
            <a:pathLst>
              <a:path w="2876852" h="549217">
                <a:moveTo>
                  <a:pt x="0" y="0"/>
                </a:moveTo>
                <a:lnTo>
                  <a:pt x="2876852" y="0"/>
                </a:lnTo>
                <a:lnTo>
                  <a:pt x="2876852" y="549218"/>
                </a:lnTo>
                <a:lnTo>
                  <a:pt x="0" y="54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242434" y="5543638"/>
            <a:ext cx="2457961" cy="39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6"/>
              </a:lnSpc>
              <a:spcBef>
                <a:spcPct val="0"/>
              </a:spcBef>
            </a:pPr>
            <a:r>
              <a:rPr lang="en-US" sz="2326" b="1" spc="9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Ilyd Bautista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3823" y="3177691"/>
            <a:ext cx="9029243" cy="6284782"/>
            <a:chOff x="0" y="0"/>
            <a:chExt cx="2269389" cy="157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9389" cy="1579602"/>
            </a:xfrm>
            <a:custGeom>
              <a:avLst/>
              <a:gdLst/>
              <a:ahLst/>
              <a:cxnLst/>
              <a:rect l="l" t="t" r="r" b="b"/>
              <a:pathLst>
                <a:path w="2269389" h="1579602">
                  <a:moveTo>
                    <a:pt x="3430" y="0"/>
                  </a:moveTo>
                  <a:lnTo>
                    <a:pt x="2265959" y="0"/>
                  </a:lnTo>
                  <a:cubicBezTo>
                    <a:pt x="2266869" y="0"/>
                    <a:pt x="2267741" y="361"/>
                    <a:pt x="2268384" y="1005"/>
                  </a:cubicBezTo>
                  <a:cubicBezTo>
                    <a:pt x="2269027" y="1648"/>
                    <a:pt x="2269389" y="2520"/>
                    <a:pt x="2269389" y="3430"/>
                  </a:cubicBezTo>
                  <a:lnTo>
                    <a:pt x="2269389" y="1576172"/>
                  </a:lnTo>
                  <a:cubicBezTo>
                    <a:pt x="2269389" y="1577082"/>
                    <a:pt x="2269027" y="1577954"/>
                    <a:pt x="2268384" y="1578598"/>
                  </a:cubicBezTo>
                  <a:cubicBezTo>
                    <a:pt x="2267741" y="1579241"/>
                    <a:pt x="2266869" y="1579602"/>
                    <a:pt x="2265959" y="1579602"/>
                  </a:cubicBezTo>
                  <a:lnTo>
                    <a:pt x="3430" y="1579602"/>
                  </a:lnTo>
                  <a:cubicBezTo>
                    <a:pt x="2520" y="1579602"/>
                    <a:pt x="1648" y="1579241"/>
                    <a:pt x="1005" y="1578598"/>
                  </a:cubicBezTo>
                  <a:cubicBezTo>
                    <a:pt x="361" y="1577954"/>
                    <a:pt x="0" y="1577082"/>
                    <a:pt x="0" y="1576172"/>
                  </a:cubicBezTo>
                  <a:lnTo>
                    <a:pt x="0" y="3430"/>
                  </a:lnTo>
                  <a:cubicBezTo>
                    <a:pt x="0" y="2520"/>
                    <a:pt x="361" y="1648"/>
                    <a:pt x="1005" y="1005"/>
                  </a:cubicBezTo>
                  <a:cubicBezTo>
                    <a:pt x="1648" y="361"/>
                    <a:pt x="2520" y="0"/>
                    <a:pt x="3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69389" cy="1674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89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4831" y="3520035"/>
            <a:ext cx="961397" cy="5738265"/>
            <a:chOff x="0" y="0"/>
            <a:chExt cx="203487" cy="12145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3487" cy="1214550"/>
            </a:xfrm>
            <a:custGeom>
              <a:avLst/>
              <a:gdLst/>
              <a:ahLst/>
              <a:cxnLst/>
              <a:rect l="l" t="t" r="r" b="b"/>
              <a:pathLst>
                <a:path w="203487" h="1214550">
                  <a:moveTo>
                    <a:pt x="0" y="0"/>
                  </a:moveTo>
                  <a:lnTo>
                    <a:pt x="203487" y="0"/>
                  </a:lnTo>
                  <a:lnTo>
                    <a:pt x="203487" y="1214550"/>
                  </a:lnTo>
                  <a:lnTo>
                    <a:pt x="0" y="1214550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03487" cy="1309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89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79313" y="-2154203"/>
            <a:ext cx="7753544" cy="7753544"/>
          </a:xfrm>
          <a:custGeom>
            <a:avLst/>
            <a:gdLst/>
            <a:ahLst/>
            <a:cxnLst/>
            <a:rect l="l" t="t" r="r" b="b"/>
            <a:pathLst>
              <a:path w="7753544" h="7753544">
                <a:moveTo>
                  <a:pt x="0" y="0"/>
                </a:moveTo>
                <a:lnTo>
                  <a:pt x="7753544" y="0"/>
                </a:lnTo>
                <a:lnTo>
                  <a:pt x="7753544" y="7753544"/>
                </a:lnTo>
                <a:lnTo>
                  <a:pt x="0" y="7753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2916838" y="-1895648"/>
            <a:ext cx="7270840" cy="727084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36788" y="1985692"/>
            <a:ext cx="432614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</a:t>
            </a:r>
            <a:r>
              <a:rPr lang="en-US" sz="4500" u="none" strike="noStrike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ontenido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3489" y="1268785"/>
            <a:ext cx="344298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Tabla 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22903" y="3386685"/>
            <a:ext cx="6816400" cy="570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6"/>
              </a:lnSpc>
            </a:pPr>
            <a:r>
              <a:rPr lang="en-US" sz="2287" b="1" spc="2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Introducción</a:t>
            </a:r>
          </a:p>
          <a:p>
            <a:pPr algn="l">
              <a:lnSpc>
                <a:spcPts val="4186"/>
              </a:lnSpc>
            </a:pPr>
            <a:r>
              <a:rPr lang="en-US" sz="2287" b="1" spc="2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Qué es una RN y su papel en la actualidad</a:t>
            </a:r>
          </a:p>
          <a:p>
            <a:pPr algn="l">
              <a:lnSpc>
                <a:spcPts val="4186"/>
              </a:lnSpc>
            </a:pPr>
            <a:r>
              <a:rPr lang="en-US" sz="2287" b="1" spc="2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Desafíos de modelos de RN</a:t>
            </a:r>
          </a:p>
          <a:p>
            <a:pPr algn="l">
              <a:lnSpc>
                <a:spcPts val="4186"/>
              </a:lnSpc>
            </a:pPr>
            <a:r>
              <a:rPr lang="en-US" sz="2287" b="1" spc="2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Caso práctico</a:t>
            </a:r>
          </a:p>
          <a:p>
            <a:pPr algn="l">
              <a:lnSpc>
                <a:spcPts val="4186"/>
              </a:lnSpc>
            </a:pPr>
            <a:r>
              <a:rPr lang="en-US" sz="2287" b="1" spc="2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Pilares de la metodología adaptativa</a:t>
            </a:r>
          </a:p>
          <a:p>
            <a:pPr algn="l">
              <a:lnSpc>
                <a:spcPts val="4186"/>
              </a:lnSpc>
            </a:pPr>
            <a:r>
              <a:rPr lang="en-US" sz="2287" b="1" spc="2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Implementación de metodología</a:t>
            </a:r>
          </a:p>
          <a:p>
            <a:pPr algn="l">
              <a:lnSpc>
                <a:spcPts val="4186"/>
              </a:lnSpc>
            </a:pPr>
            <a:r>
              <a:rPr lang="en-US" sz="2287" b="1" spc="2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Etapa 1 Ensamble de modelos</a:t>
            </a:r>
          </a:p>
          <a:p>
            <a:pPr algn="l">
              <a:lnSpc>
                <a:spcPts val="4186"/>
              </a:lnSpc>
            </a:pPr>
            <a:r>
              <a:rPr lang="en-US" sz="2287" b="1" spc="2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Etapa 2 Mecanismos de atención</a:t>
            </a:r>
          </a:p>
          <a:p>
            <a:pPr algn="l">
              <a:lnSpc>
                <a:spcPts val="4186"/>
              </a:lnSpc>
            </a:pPr>
            <a:r>
              <a:rPr lang="en-US" sz="2287" b="1" spc="2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Etapa 3 Evaluador de Confianza</a:t>
            </a:r>
          </a:p>
          <a:p>
            <a:pPr algn="l">
              <a:lnSpc>
                <a:spcPts val="4186"/>
              </a:lnSpc>
            </a:pPr>
            <a:r>
              <a:rPr lang="en-US" sz="2287" b="1" spc="2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Arquitectura de la Metodología Adaptativa</a:t>
            </a:r>
          </a:p>
          <a:p>
            <a:pPr algn="l">
              <a:lnSpc>
                <a:spcPts val="4186"/>
              </a:lnSpc>
            </a:pPr>
            <a:r>
              <a:rPr lang="en-US" sz="2287" b="1" spc="2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Conclusiones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0603" y="3386685"/>
            <a:ext cx="837657" cy="671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274" b="1" spc="22">
                <a:solidFill>
                  <a:srgbClr val="0A19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  <a:p>
            <a:pPr algn="ctr">
              <a:lnSpc>
                <a:spcPts val="4163"/>
              </a:lnSpc>
            </a:pPr>
            <a:r>
              <a:rPr lang="en-US" sz="2274" b="1" spc="22">
                <a:solidFill>
                  <a:srgbClr val="0A19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  <a:p>
            <a:pPr algn="ctr">
              <a:lnSpc>
                <a:spcPts val="4163"/>
              </a:lnSpc>
            </a:pPr>
            <a:r>
              <a:rPr lang="en-US" sz="2274" b="1" spc="22">
                <a:solidFill>
                  <a:srgbClr val="0A19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  <a:p>
            <a:pPr algn="ctr">
              <a:lnSpc>
                <a:spcPts val="4163"/>
              </a:lnSpc>
            </a:pPr>
            <a:r>
              <a:rPr lang="en-US" sz="2274" b="1" spc="22">
                <a:solidFill>
                  <a:srgbClr val="0A19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  <a:p>
            <a:pPr algn="ctr">
              <a:lnSpc>
                <a:spcPts val="4163"/>
              </a:lnSpc>
            </a:pPr>
            <a:r>
              <a:rPr lang="en-US" sz="2274" b="1" spc="22">
                <a:solidFill>
                  <a:srgbClr val="0A19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  <a:p>
            <a:pPr algn="ctr">
              <a:lnSpc>
                <a:spcPts val="4163"/>
              </a:lnSpc>
            </a:pPr>
            <a:r>
              <a:rPr lang="en-US" sz="2274" b="1" spc="22">
                <a:solidFill>
                  <a:srgbClr val="0A19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  <a:p>
            <a:pPr algn="ctr">
              <a:lnSpc>
                <a:spcPts val="4163"/>
              </a:lnSpc>
            </a:pPr>
            <a:r>
              <a:rPr lang="en-US" sz="2274" b="1" spc="22">
                <a:solidFill>
                  <a:srgbClr val="0A19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  <a:p>
            <a:pPr algn="ctr">
              <a:lnSpc>
                <a:spcPts val="4163"/>
              </a:lnSpc>
            </a:pPr>
            <a:r>
              <a:rPr lang="en-US" sz="2274" b="1" spc="22">
                <a:solidFill>
                  <a:srgbClr val="0A19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</a:p>
          <a:p>
            <a:pPr algn="ctr">
              <a:lnSpc>
                <a:spcPts val="4163"/>
              </a:lnSpc>
            </a:pPr>
            <a:r>
              <a:rPr lang="en-US" sz="2274" b="1" spc="22">
                <a:solidFill>
                  <a:srgbClr val="0A19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</a:t>
            </a:r>
          </a:p>
          <a:p>
            <a:pPr algn="ctr">
              <a:lnSpc>
                <a:spcPts val="4163"/>
              </a:lnSpc>
            </a:pPr>
            <a:r>
              <a:rPr lang="en-US" sz="2274" b="1" spc="22">
                <a:solidFill>
                  <a:srgbClr val="0A19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  <a:p>
            <a:pPr marL="0" lvl="0" indent="0" algn="ctr">
              <a:lnSpc>
                <a:spcPts val="4163"/>
              </a:lnSpc>
              <a:spcBef>
                <a:spcPct val="0"/>
              </a:spcBef>
            </a:pPr>
            <a:r>
              <a:rPr lang="en-US" sz="2274" b="1" spc="22">
                <a:solidFill>
                  <a:srgbClr val="0A19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</a:t>
            </a:r>
          </a:p>
          <a:p>
            <a:pPr marL="0" lvl="0" indent="0" algn="ctr">
              <a:lnSpc>
                <a:spcPts val="4163"/>
              </a:lnSpc>
              <a:spcBef>
                <a:spcPct val="0"/>
              </a:spcBef>
            </a:pPr>
            <a:endParaRPr lang="en-US" sz="2274" b="1" spc="22">
              <a:solidFill>
                <a:srgbClr val="0A194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ctr">
              <a:lnSpc>
                <a:spcPts val="4163"/>
              </a:lnSpc>
              <a:spcBef>
                <a:spcPct val="0"/>
              </a:spcBef>
            </a:pPr>
            <a:endParaRPr lang="en-US" sz="2274" b="1" spc="22">
              <a:solidFill>
                <a:srgbClr val="0A194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1168843" y="8562690"/>
            <a:ext cx="2942332" cy="2942332"/>
          </a:xfrm>
          <a:custGeom>
            <a:avLst/>
            <a:gdLst/>
            <a:ahLst/>
            <a:cxnLst/>
            <a:rect l="l" t="t" r="r" b="b"/>
            <a:pathLst>
              <a:path w="2942332" h="2942332">
                <a:moveTo>
                  <a:pt x="0" y="0"/>
                </a:moveTo>
                <a:lnTo>
                  <a:pt x="2942332" y="0"/>
                </a:lnTo>
                <a:lnTo>
                  <a:pt x="2942332" y="2942333"/>
                </a:lnTo>
                <a:lnTo>
                  <a:pt x="0" y="2942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7818" y="9716836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7"/>
                </a:lnTo>
                <a:lnTo>
                  <a:pt x="0" y="73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7113" y="-232274"/>
            <a:ext cx="3840505" cy="733187"/>
          </a:xfrm>
          <a:custGeom>
            <a:avLst/>
            <a:gdLst/>
            <a:ahLst/>
            <a:cxnLst/>
            <a:rect l="l" t="t" r="r" b="b"/>
            <a:pathLst>
              <a:path w="3840505" h="733187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85491" y="5297629"/>
            <a:ext cx="1763681" cy="1799674"/>
          </a:xfrm>
          <a:custGeom>
            <a:avLst/>
            <a:gdLst/>
            <a:ahLst/>
            <a:cxnLst/>
            <a:rect l="l" t="t" r="r" b="b"/>
            <a:pathLst>
              <a:path w="1763681" h="1799674">
                <a:moveTo>
                  <a:pt x="0" y="0"/>
                </a:moveTo>
                <a:lnTo>
                  <a:pt x="1763681" y="0"/>
                </a:lnTo>
                <a:lnTo>
                  <a:pt x="1763681" y="1799674"/>
                </a:lnTo>
                <a:lnTo>
                  <a:pt x="0" y="1799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425404" y="5572610"/>
            <a:ext cx="1817816" cy="1524693"/>
          </a:xfrm>
          <a:custGeom>
            <a:avLst/>
            <a:gdLst/>
            <a:ahLst/>
            <a:cxnLst/>
            <a:rect l="l" t="t" r="r" b="b"/>
            <a:pathLst>
              <a:path w="1817816" h="1524693">
                <a:moveTo>
                  <a:pt x="0" y="0"/>
                </a:moveTo>
                <a:lnTo>
                  <a:pt x="1817815" y="0"/>
                </a:lnTo>
                <a:lnTo>
                  <a:pt x="1817815" y="1524693"/>
                </a:lnTo>
                <a:lnTo>
                  <a:pt x="0" y="1524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98767" y="5441319"/>
            <a:ext cx="2075796" cy="1128714"/>
          </a:xfrm>
          <a:custGeom>
            <a:avLst/>
            <a:gdLst/>
            <a:ahLst/>
            <a:cxnLst/>
            <a:rect l="l" t="t" r="r" b="b"/>
            <a:pathLst>
              <a:path w="2075796" h="1128714">
                <a:moveTo>
                  <a:pt x="0" y="0"/>
                </a:moveTo>
                <a:lnTo>
                  <a:pt x="2075796" y="0"/>
                </a:lnTo>
                <a:lnTo>
                  <a:pt x="2075796" y="1128713"/>
                </a:lnTo>
                <a:lnTo>
                  <a:pt x="0" y="11287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170607" y="5297629"/>
            <a:ext cx="1629523" cy="1799674"/>
          </a:xfrm>
          <a:custGeom>
            <a:avLst/>
            <a:gdLst/>
            <a:ahLst/>
            <a:cxnLst/>
            <a:rect l="l" t="t" r="r" b="b"/>
            <a:pathLst>
              <a:path w="1629523" h="1799674">
                <a:moveTo>
                  <a:pt x="0" y="0"/>
                </a:moveTo>
                <a:lnTo>
                  <a:pt x="1629524" y="0"/>
                </a:lnTo>
                <a:lnTo>
                  <a:pt x="1629524" y="1799674"/>
                </a:lnTo>
                <a:lnTo>
                  <a:pt x="0" y="17996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173909" y="5813885"/>
            <a:ext cx="1622845" cy="383581"/>
          </a:xfrm>
          <a:custGeom>
            <a:avLst/>
            <a:gdLst/>
            <a:ahLst/>
            <a:cxnLst/>
            <a:rect l="l" t="t" r="r" b="b"/>
            <a:pathLst>
              <a:path w="1622845" h="383581">
                <a:moveTo>
                  <a:pt x="0" y="0"/>
                </a:moveTo>
                <a:lnTo>
                  <a:pt x="1622845" y="0"/>
                </a:lnTo>
                <a:lnTo>
                  <a:pt x="1622845" y="383581"/>
                </a:lnTo>
                <a:lnTo>
                  <a:pt x="0" y="383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009666" y="1667823"/>
            <a:ext cx="1409124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Introducción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8844" y="4168339"/>
            <a:ext cx="3835065" cy="88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sz="20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BUEN DESEMPEÑO EN ANÁLISIS  DE DATOS Y PREDICCIÓNES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37934" y="7474222"/>
            <a:ext cx="2448989" cy="605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084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DESAFIOS PERSISTENTES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77818" y="4315977"/>
            <a:ext cx="2523091" cy="58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sz="20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PARADIGMA ADAPTATIVO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83163" y="2998918"/>
            <a:ext cx="6713787" cy="6600902"/>
            <a:chOff x="0" y="0"/>
            <a:chExt cx="1687427" cy="16590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7427" cy="1659055"/>
            </a:xfrm>
            <a:custGeom>
              <a:avLst/>
              <a:gdLst/>
              <a:ahLst/>
              <a:cxnLst/>
              <a:rect l="l" t="t" r="r" b="b"/>
              <a:pathLst>
                <a:path w="1687427" h="1659055">
                  <a:moveTo>
                    <a:pt x="17297" y="0"/>
                  </a:moveTo>
                  <a:lnTo>
                    <a:pt x="1670130" y="0"/>
                  </a:lnTo>
                  <a:cubicBezTo>
                    <a:pt x="1674718" y="0"/>
                    <a:pt x="1679117" y="1822"/>
                    <a:pt x="1682361" y="5066"/>
                  </a:cubicBezTo>
                  <a:cubicBezTo>
                    <a:pt x="1685605" y="8310"/>
                    <a:pt x="1687427" y="12710"/>
                    <a:pt x="1687427" y="17297"/>
                  </a:cubicBezTo>
                  <a:lnTo>
                    <a:pt x="1687427" y="1641758"/>
                  </a:lnTo>
                  <a:cubicBezTo>
                    <a:pt x="1687427" y="1651311"/>
                    <a:pt x="1679683" y="1659055"/>
                    <a:pt x="1670130" y="1659055"/>
                  </a:cubicBezTo>
                  <a:lnTo>
                    <a:pt x="17297" y="1659055"/>
                  </a:lnTo>
                  <a:cubicBezTo>
                    <a:pt x="12710" y="1659055"/>
                    <a:pt x="8310" y="1657233"/>
                    <a:pt x="5066" y="1653989"/>
                  </a:cubicBezTo>
                  <a:cubicBezTo>
                    <a:pt x="1822" y="1650745"/>
                    <a:pt x="0" y="1646346"/>
                    <a:pt x="0" y="1641758"/>
                  </a:cubicBezTo>
                  <a:lnTo>
                    <a:pt x="0" y="17297"/>
                  </a:lnTo>
                  <a:cubicBezTo>
                    <a:pt x="0" y="12710"/>
                    <a:pt x="1822" y="8310"/>
                    <a:pt x="5066" y="5066"/>
                  </a:cubicBezTo>
                  <a:cubicBezTo>
                    <a:pt x="8310" y="1822"/>
                    <a:pt x="12710" y="0"/>
                    <a:pt x="172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05C">
                    <a:alpha val="100000"/>
                  </a:srgbClr>
                </a:gs>
                <a:gs pos="100000">
                  <a:srgbClr val="11132C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687427" cy="1754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2898"/>
                </a:lnSpc>
                <a:spcBef>
                  <a:spcPct val="0"/>
                </a:spcBef>
              </a:pPr>
              <a:r>
                <a:rPr lang="en-US" sz="1583" b="1" spc="15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ue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46665" y="4476862"/>
            <a:ext cx="9345526" cy="2945475"/>
          </a:xfrm>
          <a:custGeom>
            <a:avLst/>
            <a:gdLst/>
            <a:ahLst/>
            <a:cxnLst/>
            <a:rect l="l" t="t" r="r" b="b"/>
            <a:pathLst>
              <a:path w="9345526" h="2945475">
                <a:moveTo>
                  <a:pt x="0" y="0"/>
                </a:moveTo>
                <a:lnTo>
                  <a:pt x="9345526" y="0"/>
                </a:lnTo>
                <a:lnTo>
                  <a:pt x="9345526" y="2945475"/>
                </a:lnTo>
                <a:lnTo>
                  <a:pt x="0" y="2945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0" t="-9320" r="-30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004540" y="3163210"/>
            <a:ext cx="3536429" cy="1454402"/>
          </a:xfrm>
          <a:custGeom>
            <a:avLst/>
            <a:gdLst/>
            <a:ahLst/>
            <a:cxnLst/>
            <a:rect l="l" t="t" r="r" b="b"/>
            <a:pathLst>
              <a:path w="3536429" h="1454402">
                <a:moveTo>
                  <a:pt x="0" y="0"/>
                </a:moveTo>
                <a:lnTo>
                  <a:pt x="3536430" y="0"/>
                </a:lnTo>
                <a:lnTo>
                  <a:pt x="3536430" y="1454401"/>
                </a:lnTo>
                <a:lnTo>
                  <a:pt x="0" y="1454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407" r="-24147" b="-78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31906" y="7422337"/>
            <a:ext cx="3140676" cy="1049863"/>
          </a:xfrm>
          <a:custGeom>
            <a:avLst/>
            <a:gdLst/>
            <a:ahLst/>
            <a:cxnLst/>
            <a:rect l="l" t="t" r="r" b="b"/>
            <a:pathLst>
              <a:path w="3140676" h="1049863">
                <a:moveTo>
                  <a:pt x="0" y="0"/>
                </a:moveTo>
                <a:lnTo>
                  <a:pt x="3140676" y="0"/>
                </a:lnTo>
                <a:lnTo>
                  <a:pt x="3140676" y="1049862"/>
                </a:lnTo>
                <a:lnTo>
                  <a:pt x="0" y="1049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54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36153" y="4656761"/>
            <a:ext cx="3536429" cy="1313870"/>
          </a:xfrm>
          <a:custGeom>
            <a:avLst/>
            <a:gdLst/>
            <a:ahLst/>
            <a:cxnLst/>
            <a:rect l="l" t="t" r="r" b="b"/>
            <a:pathLst>
              <a:path w="3536429" h="1313870">
                <a:moveTo>
                  <a:pt x="0" y="0"/>
                </a:moveTo>
                <a:lnTo>
                  <a:pt x="3536429" y="0"/>
                </a:lnTo>
                <a:lnTo>
                  <a:pt x="3536429" y="1313870"/>
                </a:lnTo>
                <a:lnTo>
                  <a:pt x="0" y="1313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28" r="-57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04540" y="7980348"/>
            <a:ext cx="1591969" cy="1361804"/>
          </a:xfrm>
          <a:custGeom>
            <a:avLst/>
            <a:gdLst/>
            <a:ahLst/>
            <a:cxnLst/>
            <a:rect l="l" t="t" r="r" b="b"/>
            <a:pathLst>
              <a:path w="1591969" h="1361804">
                <a:moveTo>
                  <a:pt x="0" y="0"/>
                </a:moveTo>
                <a:lnTo>
                  <a:pt x="1591969" y="0"/>
                </a:lnTo>
                <a:lnTo>
                  <a:pt x="1591969" y="1361804"/>
                </a:lnTo>
                <a:lnTo>
                  <a:pt x="0" y="1361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004540" y="6008731"/>
            <a:ext cx="3183937" cy="1371542"/>
          </a:xfrm>
          <a:custGeom>
            <a:avLst/>
            <a:gdLst/>
            <a:ahLst/>
            <a:cxnLst/>
            <a:rect l="l" t="t" r="r" b="b"/>
            <a:pathLst>
              <a:path w="3183937" h="1371542">
                <a:moveTo>
                  <a:pt x="0" y="0"/>
                </a:moveTo>
                <a:lnTo>
                  <a:pt x="3183937" y="0"/>
                </a:lnTo>
                <a:lnTo>
                  <a:pt x="3183937" y="1371542"/>
                </a:lnTo>
                <a:lnTo>
                  <a:pt x="0" y="13715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319428" y="355106"/>
            <a:ext cx="5352474" cy="149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59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605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063184" y="518332"/>
            <a:ext cx="14652364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4F6F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Qué es un modelo de RN y su papel en la actualidad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322771" y="4026794"/>
            <a:ext cx="6037544" cy="31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4F6F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Modelo de Red Neuronal Clásico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09881" y="2649657"/>
            <a:ext cx="6037544" cy="31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5"/>
              </a:lnSpc>
              <a:spcBef>
                <a:spcPct val="0"/>
              </a:spcBef>
            </a:pPr>
            <a:r>
              <a:rPr lang="en-US" sz="1854">
                <a:solidFill>
                  <a:srgbClr val="F4F6F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Plataformas que usan redes neuronales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9430" y="6344727"/>
            <a:ext cx="2768152" cy="1341255"/>
            <a:chOff x="0" y="0"/>
            <a:chExt cx="11315432" cy="5482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5559" cy="5482805"/>
            </a:xfrm>
            <a:custGeom>
              <a:avLst/>
              <a:gdLst/>
              <a:ahLst/>
              <a:cxnLst/>
              <a:rect l="l" t="t" r="r" b="b"/>
              <a:pathLst>
                <a:path w="11315559" h="5482805">
                  <a:moveTo>
                    <a:pt x="9434269" y="0"/>
                  </a:moveTo>
                  <a:lnTo>
                    <a:pt x="0" y="0"/>
                  </a:lnTo>
                  <a:lnTo>
                    <a:pt x="0" y="3726964"/>
                  </a:lnTo>
                  <a:cubicBezTo>
                    <a:pt x="0" y="4690960"/>
                    <a:pt x="791845" y="5482805"/>
                    <a:pt x="1765046" y="5482805"/>
                  </a:cubicBezTo>
                  <a:lnTo>
                    <a:pt x="11315559" y="5482805"/>
                  </a:lnTo>
                  <a:lnTo>
                    <a:pt x="11315559" y="1755803"/>
                  </a:lnTo>
                  <a:cubicBezTo>
                    <a:pt x="11315432" y="791845"/>
                    <a:pt x="10523713" y="0"/>
                    <a:pt x="9434269" y="0"/>
                  </a:cubicBezTo>
                  <a:close/>
                  <a:moveTo>
                    <a:pt x="11188432" y="5355678"/>
                  </a:moveTo>
                  <a:lnTo>
                    <a:pt x="1765046" y="5355678"/>
                  </a:lnTo>
                  <a:cubicBezTo>
                    <a:pt x="861822" y="5355678"/>
                    <a:pt x="127000" y="4620856"/>
                    <a:pt x="127000" y="3726964"/>
                  </a:cubicBezTo>
                  <a:lnTo>
                    <a:pt x="127000" y="127000"/>
                  </a:lnTo>
                  <a:lnTo>
                    <a:pt x="9434269" y="127000"/>
                  </a:lnTo>
                  <a:cubicBezTo>
                    <a:pt x="10453736" y="127000"/>
                    <a:pt x="11188559" y="861822"/>
                    <a:pt x="11188559" y="1755803"/>
                  </a:cubicBezTo>
                  <a:lnTo>
                    <a:pt x="11188559" y="5355678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93994" y="3763449"/>
            <a:ext cx="2015708" cy="2015708"/>
          </a:xfrm>
          <a:custGeom>
            <a:avLst/>
            <a:gdLst/>
            <a:ahLst/>
            <a:cxnLst/>
            <a:rect l="l" t="t" r="r" b="b"/>
            <a:pathLst>
              <a:path w="2015708" h="2015708">
                <a:moveTo>
                  <a:pt x="0" y="0"/>
                </a:moveTo>
                <a:lnTo>
                  <a:pt x="2015708" y="0"/>
                </a:lnTo>
                <a:lnTo>
                  <a:pt x="2015708" y="2015708"/>
                </a:lnTo>
                <a:lnTo>
                  <a:pt x="0" y="2015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96625" y="-1067519"/>
            <a:ext cx="2354780" cy="2354780"/>
          </a:xfrm>
          <a:custGeom>
            <a:avLst/>
            <a:gdLst/>
            <a:ahLst/>
            <a:cxnLst/>
            <a:rect l="l" t="t" r="r" b="b"/>
            <a:pathLst>
              <a:path w="2354780" h="2354780">
                <a:moveTo>
                  <a:pt x="0" y="0"/>
                </a:moveTo>
                <a:lnTo>
                  <a:pt x="2354779" y="0"/>
                </a:lnTo>
                <a:lnTo>
                  <a:pt x="2354779" y="2354780"/>
                </a:lnTo>
                <a:lnTo>
                  <a:pt x="0" y="2354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599451" y="8489958"/>
            <a:ext cx="2949126" cy="2949126"/>
          </a:xfrm>
          <a:custGeom>
            <a:avLst/>
            <a:gdLst/>
            <a:ahLst/>
            <a:cxnLst/>
            <a:rect l="l" t="t" r="r" b="b"/>
            <a:pathLst>
              <a:path w="2949126" h="2949126">
                <a:moveTo>
                  <a:pt x="0" y="0"/>
                </a:moveTo>
                <a:lnTo>
                  <a:pt x="2949127" y="0"/>
                </a:lnTo>
                <a:lnTo>
                  <a:pt x="2949127" y="2949126"/>
                </a:lnTo>
                <a:lnTo>
                  <a:pt x="0" y="29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574325" y="-574325"/>
            <a:ext cx="1603025" cy="1603025"/>
          </a:xfrm>
          <a:custGeom>
            <a:avLst/>
            <a:gdLst/>
            <a:ahLst/>
            <a:cxnLst/>
            <a:rect l="l" t="t" r="r" b="b"/>
            <a:pathLst>
              <a:path w="1603025" h="1603025">
                <a:moveTo>
                  <a:pt x="0" y="0"/>
                </a:moveTo>
                <a:lnTo>
                  <a:pt x="1603025" y="0"/>
                </a:lnTo>
                <a:lnTo>
                  <a:pt x="1603025" y="1603025"/>
                </a:lnTo>
                <a:lnTo>
                  <a:pt x="0" y="1603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230953" y="8230128"/>
            <a:ext cx="3208957" cy="3208957"/>
          </a:xfrm>
          <a:custGeom>
            <a:avLst/>
            <a:gdLst/>
            <a:ahLst/>
            <a:cxnLst/>
            <a:rect l="l" t="t" r="r" b="b"/>
            <a:pathLst>
              <a:path w="3208957" h="3208957">
                <a:moveTo>
                  <a:pt x="0" y="0"/>
                </a:moveTo>
                <a:lnTo>
                  <a:pt x="3208957" y="0"/>
                </a:lnTo>
                <a:lnTo>
                  <a:pt x="3208957" y="3208956"/>
                </a:lnTo>
                <a:lnTo>
                  <a:pt x="0" y="3208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633258" y="3822196"/>
            <a:ext cx="2025072" cy="2025072"/>
          </a:xfrm>
          <a:custGeom>
            <a:avLst/>
            <a:gdLst/>
            <a:ahLst/>
            <a:cxnLst/>
            <a:rect l="l" t="t" r="r" b="b"/>
            <a:pathLst>
              <a:path w="2025072" h="2025072">
                <a:moveTo>
                  <a:pt x="0" y="0"/>
                </a:moveTo>
                <a:lnTo>
                  <a:pt x="2025072" y="0"/>
                </a:lnTo>
                <a:lnTo>
                  <a:pt x="2025072" y="2025072"/>
                </a:lnTo>
                <a:lnTo>
                  <a:pt x="0" y="2025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774664" y="3694716"/>
            <a:ext cx="2025072" cy="2025072"/>
          </a:xfrm>
          <a:custGeom>
            <a:avLst/>
            <a:gdLst/>
            <a:ahLst/>
            <a:cxnLst/>
            <a:rect l="l" t="t" r="r" b="b"/>
            <a:pathLst>
              <a:path w="2025072" h="2025072">
                <a:moveTo>
                  <a:pt x="0" y="0"/>
                </a:moveTo>
                <a:lnTo>
                  <a:pt x="2025072" y="0"/>
                </a:lnTo>
                <a:lnTo>
                  <a:pt x="2025072" y="2025072"/>
                </a:lnTo>
                <a:lnTo>
                  <a:pt x="0" y="2025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370132" y="6344727"/>
            <a:ext cx="2862213" cy="1386831"/>
            <a:chOff x="0" y="0"/>
            <a:chExt cx="11315432" cy="54826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15559" cy="5482805"/>
            </a:xfrm>
            <a:custGeom>
              <a:avLst/>
              <a:gdLst/>
              <a:ahLst/>
              <a:cxnLst/>
              <a:rect l="l" t="t" r="r" b="b"/>
              <a:pathLst>
                <a:path w="11315559" h="5482805">
                  <a:moveTo>
                    <a:pt x="9434269" y="0"/>
                  </a:moveTo>
                  <a:lnTo>
                    <a:pt x="0" y="0"/>
                  </a:lnTo>
                  <a:lnTo>
                    <a:pt x="0" y="3726964"/>
                  </a:lnTo>
                  <a:cubicBezTo>
                    <a:pt x="0" y="4690960"/>
                    <a:pt x="791845" y="5482805"/>
                    <a:pt x="1765046" y="5482805"/>
                  </a:cubicBezTo>
                  <a:lnTo>
                    <a:pt x="11315559" y="5482805"/>
                  </a:lnTo>
                  <a:lnTo>
                    <a:pt x="11315559" y="1755803"/>
                  </a:lnTo>
                  <a:cubicBezTo>
                    <a:pt x="11315432" y="791845"/>
                    <a:pt x="10523713" y="0"/>
                    <a:pt x="9434269" y="0"/>
                  </a:cubicBezTo>
                  <a:close/>
                  <a:moveTo>
                    <a:pt x="11188432" y="5355678"/>
                  </a:moveTo>
                  <a:lnTo>
                    <a:pt x="1765046" y="5355678"/>
                  </a:lnTo>
                  <a:cubicBezTo>
                    <a:pt x="861822" y="5355678"/>
                    <a:pt x="127000" y="4620856"/>
                    <a:pt x="127000" y="3726964"/>
                  </a:cubicBezTo>
                  <a:lnTo>
                    <a:pt x="127000" y="127000"/>
                  </a:lnTo>
                  <a:lnTo>
                    <a:pt x="9434269" y="127000"/>
                  </a:lnTo>
                  <a:cubicBezTo>
                    <a:pt x="10453736" y="127000"/>
                    <a:pt x="11188559" y="861822"/>
                    <a:pt x="11188559" y="1755803"/>
                  </a:cubicBezTo>
                  <a:lnTo>
                    <a:pt x="11188559" y="5355678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90834" y="6344727"/>
            <a:ext cx="2862213" cy="1386831"/>
            <a:chOff x="0" y="0"/>
            <a:chExt cx="11315432" cy="54826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15559" cy="5482805"/>
            </a:xfrm>
            <a:custGeom>
              <a:avLst/>
              <a:gdLst/>
              <a:ahLst/>
              <a:cxnLst/>
              <a:rect l="l" t="t" r="r" b="b"/>
              <a:pathLst>
                <a:path w="11315559" h="5482805">
                  <a:moveTo>
                    <a:pt x="9434269" y="0"/>
                  </a:moveTo>
                  <a:lnTo>
                    <a:pt x="0" y="0"/>
                  </a:lnTo>
                  <a:lnTo>
                    <a:pt x="0" y="3726964"/>
                  </a:lnTo>
                  <a:cubicBezTo>
                    <a:pt x="0" y="4690960"/>
                    <a:pt x="791845" y="5482805"/>
                    <a:pt x="1765046" y="5482805"/>
                  </a:cubicBezTo>
                  <a:lnTo>
                    <a:pt x="11315559" y="5482805"/>
                  </a:lnTo>
                  <a:lnTo>
                    <a:pt x="11315559" y="1755803"/>
                  </a:lnTo>
                  <a:cubicBezTo>
                    <a:pt x="11315432" y="791845"/>
                    <a:pt x="10523713" y="0"/>
                    <a:pt x="9434269" y="0"/>
                  </a:cubicBezTo>
                  <a:close/>
                  <a:moveTo>
                    <a:pt x="11188432" y="5355678"/>
                  </a:moveTo>
                  <a:lnTo>
                    <a:pt x="1765046" y="5355678"/>
                  </a:lnTo>
                  <a:cubicBezTo>
                    <a:pt x="861822" y="5355678"/>
                    <a:pt x="127000" y="4620856"/>
                    <a:pt x="127000" y="3726964"/>
                  </a:cubicBezTo>
                  <a:lnTo>
                    <a:pt x="127000" y="127000"/>
                  </a:lnTo>
                  <a:lnTo>
                    <a:pt x="9434269" y="127000"/>
                  </a:lnTo>
                  <a:cubicBezTo>
                    <a:pt x="10453736" y="127000"/>
                    <a:pt x="11188559" y="861822"/>
                    <a:pt x="11188559" y="1755803"/>
                  </a:cubicBezTo>
                  <a:lnTo>
                    <a:pt x="11188559" y="5355678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770252" y="6344727"/>
            <a:ext cx="2862213" cy="1386831"/>
            <a:chOff x="0" y="0"/>
            <a:chExt cx="11315432" cy="5482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15559" cy="5482805"/>
            </a:xfrm>
            <a:custGeom>
              <a:avLst/>
              <a:gdLst/>
              <a:ahLst/>
              <a:cxnLst/>
              <a:rect l="l" t="t" r="r" b="b"/>
              <a:pathLst>
                <a:path w="11315559" h="5482805">
                  <a:moveTo>
                    <a:pt x="9434269" y="0"/>
                  </a:moveTo>
                  <a:lnTo>
                    <a:pt x="0" y="0"/>
                  </a:lnTo>
                  <a:lnTo>
                    <a:pt x="0" y="3726964"/>
                  </a:lnTo>
                  <a:cubicBezTo>
                    <a:pt x="0" y="4690960"/>
                    <a:pt x="791845" y="5482805"/>
                    <a:pt x="1765046" y="5482805"/>
                  </a:cubicBezTo>
                  <a:lnTo>
                    <a:pt x="11315559" y="5482805"/>
                  </a:lnTo>
                  <a:lnTo>
                    <a:pt x="11315559" y="1755803"/>
                  </a:lnTo>
                  <a:cubicBezTo>
                    <a:pt x="11315432" y="791845"/>
                    <a:pt x="10523713" y="0"/>
                    <a:pt x="9434269" y="0"/>
                  </a:cubicBezTo>
                  <a:close/>
                  <a:moveTo>
                    <a:pt x="11188432" y="5355678"/>
                  </a:moveTo>
                  <a:lnTo>
                    <a:pt x="1765046" y="5355678"/>
                  </a:lnTo>
                  <a:cubicBezTo>
                    <a:pt x="861822" y="5355678"/>
                    <a:pt x="127000" y="4620856"/>
                    <a:pt x="127000" y="3726964"/>
                  </a:cubicBezTo>
                  <a:lnTo>
                    <a:pt x="127000" y="127000"/>
                  </a:lnTo>
                  <a:lnTo>
                    <a:pt x="9434269" y="127000"/>
                  </a:lnTo>
                  <a:cubicBezTo>
                    <a:pt x="10453736" y="127000"/>
                    <a:pt x="11188559" y="861822"/>
                    <a:pt x="11188559" y="1755803"/>
                  </a:cubicBezTo>
                  <a:lnTo>
                    <a:pt x="11188559" y="5355678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18198" y="3869940"/>
            <a:ext cx="1767299" cy="1762350"/>
            <a:chOff x="0" y="0"/>
            <a:chExt cx="6579755" cy="65613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579755" cy="6561331"/>
            </a:xfrm>
            <a:custGeom>
              <a:avLst/>
              <a:gdLst/>
              <a:ahLst/>
              <a:cxnLst/>
              <a:rect l="l" t="t" r="r" b="b"/>
              <a:pathLst>
                <a:path w="6579755" h="6561331">
                  <a:moveTo>
                    <a:pt x="6579755" y="3280704"/>
                  </a:moveTo>
                  <a:cubicBezTo>
                    <a:pt x="6579755" y="5092492"/>
                    <a:pt x="5106798" y="6561331"/>
                    <a:pt x="3289877" y="6561331"/>
                  </a:cubicBezTo>
                  <a:cubicBezTo>
                    <a:pt x="1472931" y="6561331"/>
                    <a:pt x="0" y="5092492"/>
                    <a:pt x="0" y="3280704"/>
                  </a:cubicBezTo>
                  <a:cubicBezTo>
                    <a:pt x="0" y="1468825"/>
                    <a:pt x="1472931" y="0"/>
                    <a:pt x="3289877" y="0"/>
                  </a:cubicBezTo>
                  <a:cubicBezTo>
                    <a:pt x="5106824" y="0"/>
                    <a:pt x="6579755" y="1468825"/>
                    <a:pt x="6579755" y="3280704"/>
                  </a:cubicBezTo>
                  <a:close/>
                </a:path>
              </a:pathLst>
            </a:custGeom>
            <a:blipFill>
              <a:blip r:embed="rId7"/>
              <a:stretch>
                <a:fillRect l="-24722" r="-247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0735" y="3949677"/>
            <a:ext cx="1770118" cy="1770111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98304" y="3840391"/>
            <a:ext cx="1777793" cy="1777786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057465" y="3822196"/>
            <a:ext cx="2025072" cy="2025072"/>
          </a:xfrm>
          <a:custGeom>
            <a:avLst/>
            <a:gdLst/>
            <a:ahLst/>
            <a:cxnLst/>
            <a:rect l="l" t="t" r="r" b="b"/>
            <a:pathLst>
              <a:path w="2025072" h="2025072">
                <a:moveTo>
                  <a:pt x="0" y="0"/>
                </a:moveTo>
                <a:lnTo>
                  <a:pt x="2025072" y="0"/>
                </a:lnTo>
                <a:lnTo>
                  <a:pt x="2025072" y="2025072"/>
                </a:lnTo>
                <a:lnTo>
                  <a:pt x="0" y="2025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4171461" y="3957437"/>
            <a:ext cx="1762357" cy="1762350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3191" r="-31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218391" y="952500"/>
            <a:ext cx="14273400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Desafíos</a:t>
            </a:r>
            <a:r>
              <a:rPr lang="en-US" sz="45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de las redes </a:t>
            </a:r>
            <a:r>
              <a:rPr lang="en-US" sz="4500" dirty="0" err="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neuronales</a:t>
            </a:r>
            <a:r>
              <a:rPr lang="en-US" sz="45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&amp; </a:t>
            </a:r>
            <a:r>
              <a:rPr lang="en-US" sz="4500" dirty="0" err="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fallas</a:t>
            </a:r>
            <a:r>
              <a:rPr lang="en-US" sz="45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en</a:t>
            </a:r>
            <a:r>
              <a:rPr lang="en-US" sz="45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el</a:t>
            </a:r>
            <a:r>
              <a:rPr lang="en-US" sz="45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enfoque</a:t>
            </a:r>
            <a:endParaRPr lang="en-US" sz="4500" dirty="0">
              <a:solidFill>
                <a:srgbClr val="FFFFFF"/>
              </a:solidFill>
              <a:latin typeface="Pattanakarn Expanded"/>
              <a:ea typeface="Pattanakarn Expanded"/>
              <a:cs typeface="Pattanakarn Expanded"/>
              <a:sym typeface="Pattanakarn Expande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1253" y="6785522"/>
            <a:ext cx="276626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RÍGIDO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18104" y="6626282"/>
            <a:ext cx="2766269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NO DISTINGUE CASOS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38459" y="6626282"/>
            <a:ext cx="2766269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MAL CON LO NUEVO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86572" y="6785522"/>
            <a:ext cx="276626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CAJA NEGRA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0580" y="3360360"/>
            <a:ext cx="8232396" cy="1599951"/>
            <a:chOff x="0" y="0"/>
            <a:chExt cx="24835726" cy="4826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35853" cy="4826906"/>
            </a:xfrm>
            <a:custGeom>
              <a:avLst/>
              <a:gdLst/>
              <a:ahLst/>
              <a:cxnLst/>
              <a:rect l="l" t="t" r="r" b="b"/>
              <a:pathLst>
                <a:path w="24835853" h="4826906">
                  <a:moveTo>
                    <a:pt x="22638134" y="0"/>
                  </a:moveTo>
                  <a:lnTo>
                    <a:pt x="0" y="0"/>
                  </a:lnTo>
                  <a:lnTo>
                    <a:pt x="0" y="3078037"/>
                  </a:lnTo>
                  <a:cubicBezTo>
                    <a:pt x="0" y="4035061"/>
                    <a:pt x="791845" y="4826906"/>
                    <a:pt x="1765046" y="4826906"/>
                  </a:cubicBezTo>
                  <a:lnTo>
                    <a:pt x="24835853" y="4826906"/>
                  </a:lnTo>
                  <a:lnTo>
                    <a:pt x="24835853" y="1748801"/>
                  </a:lnTo>
                  <a:cubicBezTo>
                    <a:pt x="24835726" y="791845"/>
                    <a:pt x="24044007" y="0"/>
                    <a:pt x="22638134" y="0"/>
                  </a:cubicBezTo>
                  <a:close/>
                  <a:moveTo>
                    <a:pt x="24708726" y="4699779"/>
                  </a:moveTo>
                  <a:lnTo>
                    <a:pt x="1765046" y="4699779"/>
                  </a:lnTo>
                  <a:cubicBezTo>
                    <a:pt x="861822" y="4699779"/>
                    <a:pt x="127000" y="3964957"/>
                    <a:pt x="127000" y="3078037"/>
                  </a:cubicBezTo>
                  <a:lnTo>
                    <a:pt x="127000" y="127000"/>
                  </a:lnTo>
                  <a:lnTo>
                    <a:pt x="22638134" y="127000"/>
                  </a:lnTo>
                  <a:cubicBezTo>
                    <a:pt x="23974031" y="127000"/>
                    <a:pt x="24708853" y="861822"/>
                    <a:pt x="24708853" y="1748801"/>
                  </a:cubicBezTo>
                  <a:lnTo>
                    <a:pt x="24708853" y="4699779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3168381"/>
            <a:ext cx="1036896" cy="1261987"/>
            <a:chOff x="0" y="0"/>
            <a:chExt cx="4224020" cy="5140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24020" cy="5140977"/>
            </a:xfrm>
            <a:custGeom>
              <a:avLst/>
              <a:gdLst/>
              <a:ahLst/>
              <a:cxnLst/>
              <a:rect l="l" t="t" r="r" b="b"/>
              <a:pathLst>
                <a:path w="4224020" h="5140977">
                  <a:moveTo>
                    <a:pt x="4224020" y="5140977"/>
                  </a:moveTo>
                  <a:lnTo>
                    <a:pt x="2441575" y="5140977"/>
                  </a:lnTo>
                  <a:cubicBezTo>
                    <a:pt x="1093089" y="5140977"/>
                    <a:pt x="0" y="4047888"/>
                    <a:pt x="0" y="2699402"/>
                  </a:cubicBezTo>
                  <a:lnTo>
                    <a:pt x="0" y="0"/>
                  </a:lnTo>
                  <a:lnTo>
                    <a:pt x="1782445" y="0"/>
                  </a:lnTo>
                  <a:cubicBezTo>
                    <a:pt x="3130931" y="0"/>
                    <a:pt x="4224020" y="1093089"/>
                    <a:pt x="4224020" y="2441575"/>
                  </a:cubicBezTo>
                  <a:lnTo>
                    <a:pt x="4224020" y="5140977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80580" y="5335479"/>
            <a:ext cx="8232396" cy="1599951"/>
            <a:chOff x="0" y="0"/>
            <a:chExt cx="24835726" cy="48267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35853" cy="4826906"/>
            </a:xfrm>
            <a:custGeom>
              <a:avLst/>
              <a:gdLst/>
              <a:ahLst/>
              <a:cxnLst/>
              <a:rect l="l" t="t" r="r" b="b"/>
              <a:pathLst>
                <a:path w="24835853" h="4826906">
                  <a:moveTo>
                    <a:pt x="22638134" y="0"/>
                  </a:moveTo>
                  <a:lnTo>
                    <a:pt x="0" y="0"/>
                  </a:lnTo>
                  <a:lnTo>
                    <a:pt x="0" y="3078037"/>
                  </a:lnTo>
                  <a:cubicBezTo>
                    <a:pt x="0" y="4035061"/>
                    <a:pt x="791845" y="4826906"/>
                    <a:pt x="1765046" y="4826906"/>
                  </a:cubicBezTo>
                  <a:lnTo>
                    <a:pt x="24835853" y="4826906"/>
                  </a:lnTo>
                  <a:lnTo>
                    <a:pt x="24835853" y="1748801"/>
                  </a:lnTo>
                  <a:cubicBezTo>
                    <a:pt x="24835726" y="791845"/>
                    <a:pt x="24044007" y="0"/>
                    <a:pt x="22638134" y="0"/>
                  </a:cubicBezTo>
                  <a:close/>
                  <a:moveTo>
                    <a:pt x="24708726" y="4699779"/>
                  </a:moveTo>
                  <a:lnTo>
                    <a:pt x="1765046" y="4699779"/>
                  </a:lnTo>
                  <a:cubicBezTo>
                    <a:pt x="861822" y="4699779"/>
                    <a:pt x="127000" y="3964957"/>
                    <a:pt x="127000" y="3078037"/>
                  </a:cubicBezTo>
                  <a:lnTo>
                    <a:pt x="127000" y="127000"/>
                  </a:lnTo>
                  <a:lnTo>
                    <a:pt x="22638134" y="127000"/>
                  </a:lnTo>
                  <a:cubicBezTo>
                    <a:pt x="23974031" y="127000"/>
                    <a:pt x="24708853" y="861822"/>
                    <a:pt x="24708853" y="1748801"/>
                  </a:cubicBezTo>
                  <a:lnTo>
                    <a:pt x="24708853" y="4699779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143500"/>
            <a:ext cx="1036896" cy="1261987"/>
            <a:chOff x="0" y="0"/>
            <a:chExt cx="4224020" cy="51409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4020" cy="5140977"/>
            </a:xfrm>
            <a:custGeom>
              <a:avLst/>
              <a:gdLst/>
              <a:ahLst/>
              <a:cxnLst/>
              <a:rect l="l" t="t" r="r" b="b"/>
              <a:pathLst>
                <a:path w="4224020" h="5140977">
                  <a:moveTo>
                    <a:pt x="4224020" y="5140977"/>
                  </a:moveTo>
                  <a:lnTo>
                    <a:pt x="2441575" y="5140977"/>
                  </a:lnTo>
                  <a:cubicBezTo>
                    <a:pt x="1093089" y="5140977"/>
                    <a:pt x="0" y="4047888"/>
                    <a:pt x="0" y="2699402"/>
                  </a:cubicBezTo>
                  <a:lnTo>
                    <a:pt x="0" y="0"/>
                  </a:lnTo>
                  <a:lnTo>
                    <a:pt x="1782445" y="0"/>
                  </a:lnTo>
                  <a:cubicBezTo>
                    <a:pt x="3130931" y="0"/>
                    <a:pt x="4224020" y="1093089"/>
                    <a:pt x="4224020" y="2441575"/>
                  </a:cubicBezTo>
                  <a:lnTo>
                    <a:pt x="4224020" y="5140977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0580" y="7498884"/>
            <a:ext cx="8232396" cy="1599951"/>
            <a:chOff x="0" y="0"/>
            <a:chExt cx="24835726" cy="48267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835853" cy="4826906"/>
            </a:xfrm>
            <a:custGeom>
              <a:avLst/>
              <a:gdLst/>
              <a:ahLst/>
              <a:cxnLst/>
              <a:rect l="l" t="t" r="r" b="b"/>
              <a:pathLst>
                <a:path w="24835853" h="4826906">
                  <a:moveTo>
                    <a:pt x="22638134" y="0"/>
                  </a:moveTo>
                  <a:lnTo>
                    <a:pt x="0" y="0"/>
                  </a:lnTo>
                  <a:lnTo>
                    <a:pt x="0" y="3078037"/>
                  </a:lnTo>
                  <a:cubicBezTo>
                    <a:pt x="0" y="4035061"/>
                    <a:pt x="791845" y="4826906"/>
                    <a:pt x="1765046" y="4826906"/>
                  </a:cubicBezTo>
                  <a:lnTo>
                    <a:pt x="24835853" y="4826906"/>
                  </a:lnTo>
                  <a:lnTo>
                    <a:pt x="24835853" y="1748801"/>
                  </a:lnTo>
                  <a:cubicBezTo>
                    <a:pt x="24835726" y="791845"/>
                    <a:pt x="24044007" y="0"/>
                    <a:pt x="22638134" y="0"/>
                  </a:cubicBezTo>
                  <a:close/>
                  <a:moveTo>
                    <a:pt x="24708726" y="4699779"/>
                  </a:moveTo>
                  <a:lnTo>
                    <a:pt x="1765046" y="4699779"/>
                  </a:lnTo>
                  <a:cubicBezTo>
                    <a:pt x="861822" y="4699779"/>
                    <a:pt x="127000" y="3964957"/>
                    <a:pt x="127000" y="3078037"/>
                  </a:cubicBezTo>
                  <a:lnTo>
                    <a:pt x="127000" y="127000"/>
                  </a:lnTo>
                  <a:lnTo>
                    <a:pt x="22638134" y="127000"/>
                  </a:lnTo>
                  <a:cubicBezTo>
                    <a:pt x="23974031" y="127000"/>
                    <a:pt x="24708853" y="861822"/>
                    <a:pt x="24708853" y="1748801"/>
                  </a:cubicBezTo>
                  <a:lnTo>
                    <a:pt x="24708853" y="4699779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306905"/>
            <a:ext cx="1036896" cy="1261987"/>
            <a:chOff x="0" y="0"/>
            <a:chExt cx="4224020" cy="51409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24020" cy="5140977"/>
            </a:xfrm>
            <a:custGeom>
              <a:avLst/>
              <a:gdLst/>
              <a:ahLst/>
              <a:cxnLst/>
              <a:rect l="l" t="t" r="r" b="b"/>
              <a:pathLst>
                <a:path w="4224020" h="5140977">
                  <a:moveTo>
                    <a:pt x="4224020" y="5140977"/>
                  </a:moveTo>
                  <a:lnTo>
                    <a:pt x="2441575" y="5140977"/>
                  </a:lnTo>
                  <a:cubicBezTo>
                    <a:pt x="1093089" y="5140977"/>
                    <a:pt x="0" y="4047888"/>
                    <a:pt x="0" y="2699402"/>
                  </a:cubicBezTo>
                  <a:lnTo>
                    <a:pt x="0" y="0"/>
                  </a:lnTo>
                  <a:lnTo>
                    <a:pt x="1782445" y="0"/>
                  </a:lnTo>
                  <a:cubicBezTo>
                    <a:pt x="3130931" y="0"/>
                    <a:pt x="4224020" y="1093089"/>
                    <a:pt x="4224020" y="2441575"/>
                  </a:cubicBezTo>
                  <a:lnTo>
                    <a:pt x="4224020" y="5140977"/>
                  </a:ln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685330" y="3360360"/>
            <a:ext cx="5898494" cy="5847113"/>
          </a:xfrm>
          <a:custGeom>
            <a:avLst/>
            <a:gdLst/>
            <a:ahLst/>
            <a:cxnLst/>
            <a:rect l="l" t="t" r="r" b="b"/>
            <a:pathLst>
              <a:path w="5898494" h="5847113">
                <a:moveTo>
                  <a:pt x="0" y="0"/>
                </a:moveTo>
                <a:lnTo>
                  <a:pt x="5898494" y="0"/>
                </a:lnTo>
                <a:lnTo>
                  <a:pt x="5898494" y="5847113"/>
                </a:lnTo>
                <a:lnTo>
                  <a:pt x="0" y="584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37998" y="952500"/>
            <a:ext cx="1654582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Caso Práctico: Predictor inteligente de Personalidad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74040" y="3496496"/>
            <a:ext cx="7158663" cy="726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 : Resultados de más de 1000 test de personalidad de 135 preguntas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354681"/>
            <a:ext cx="1036896" cy="730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28"/>
              </a:lnSpc>
              <a:spcBef>
                <a:spcPct val="0"/>
              </a:spcBef>
            </a:pPr>
            <a:r>
              <a:rPr lang="en-US" sz="4234" b="1" spc="1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4040" y="5471614"/>
            <a:ext cx="7031558" cy="39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8"/>
              </a:lnSpc>
              <a:spcBef>
                <a:spcPct val="0"/>
              </a:spcBef>
            </a:pPr>
            <a:r>
              <a:rPr lang="en-US" sz="2398" spc="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Nueve tipos básicos de personalidad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329800"/>
            <a:ext cx="1036896" cy="730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28"/>
              </a:lnSpc>
              <a:spcBef>
                <a:spcPct val="0"/>
              </a:spcBef>
            </a:pPr>
            <a:r>
              <a:rPr lang="en-US" sz="4234" b="1" spc="1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74040" y="7635020"/>
            <a:ext cx="7158663" cy="109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3"/>
              </a:lnSpc>
            </a:pPr>
            <a:r>
              <a:rPr lang="en-US" sz="2131" spc="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Concepto dinámico clave: subtipos o alas</a:t>
            </a:r>
          </a:p>
          <a:p>
            <a:pPr marL="0" lvl="0" indent="0" algn="l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tipo está influenciado por los tipos adyacentes, creando subtipos como 1w9, 1w2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493205"/>
            <a:ext cx="1036896" cy="730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28"/>
              </a:lnSpc>
              <a:spcBef>
                <a:spcPct val="0"/>
              </a:spcBef>
            </a:pPr>
            <a:r>
              <a:rPr lang="en-US" sz="4234" b="1" spc="1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66066" y="6542916"/>
            <a:ext cx="14975188" cy="3326793"/>
            <a:chOff x="0" y="0"/>
            <a:chExt cx="3944082" cy="876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44083" cy="876192"/>
            </a:xfrm>
            <a:custGeom>
              <a:avLst/>
              <a:gdLst/>
              <a:ahLst/>
              <a:cxnLst/>
              <a:rect l="l" t="t" r="r" b="b"/>
              <a:pathLst>
                <a:path w="3944083" h="876192">
                  <a:moveTo>
                    <a:pt x="12925" y="0"/>
                  </a:moveTo>
                  <a:lnTo>
                    <a:pt x="3931158" y="0"/>
                  </a:lnTo>
                  <a:cubicBezTo>
                    <a:pt x="3938296" y="0"/>
                    <a:pt x="3944083" y="5787"/>
                    <a:pt x="3944083" y="12925"/>
                  </a:cubicBezTo>
                  <a:lnTo>
                    <a:pt x="3944083" y="863268"/>
                  </a:lnTo>
                  <a:cubicBezTo>
                    <a:pt x="3944083" y="866696"/>
                    <a:pt x="3942721" y="869983"/>
                    <a:pt x="3940297" y="872407"/>
                  </a:cubicBezTo>
                  <a:cubicBezTo>
                    <a:pt x="3937873" y="874831"/>
                    <a:pt x="3934586" y="876192"/>
                    <a:pt x="3931158" y="876192"/>
                  </a:cubicBezTo>
                  <a:lnTo>
                    <a:pt x="12925" y="876192"/>
                  </a:lnTo>
                  <a:cubicBezTo>
                    <a:pt x="9497" y="876192"/>
                    <a:pt x="6209" y="874831"/>
                    <a:pt x="3786" y="872407"/>
                  </a:cubicBezTo>
                  <a:cubicBezTo>
                    <a:pt x="1362" y="869983"/>
                    <a:pt x="0" y="866696"/>
                    <a:pt x="0" y="863268"/>
                  </a:cubicBezTo>
                  <a:lnTo>
                    <a:pt x="0" y="12925"/>
                  </a:lnTo>
                  <a:cubicBezTo>
                    <a:pt x="0" y="9497"/>
                    <a:pt x="1362" y="6209"/>
                    <a:pt x="3786" y="3786"/>
                  </a:cubicBezTo>
                  <a:cubicBezTo>
                    <a:pt x="6209" y="1362"/>
                    <a:pt x="9497" y="0"/>
                    <a:pt x="129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3944082" cy="990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56860" y="-2222323"/>
            <a:ext cx="4392295" cy="4392295"/>
          </a:xfrm>
          <a:custGeom>
            <a:avLst/>
            <a:gdLst/>
            <a:ahLst/>
            <a:cxnLst/>
            <a:rect l="l" t="t" r="r" b="b"/>
            <a:pathLst>
              <a:path w="4392295" h="4392295">
                <a:moveTo>
                  <a:pt x="0" y="0"/>
                </a:moveTo>
                <a:lnTo>
                  <a:pt x="4392295" y="0"/>
                </a:lnTo>
                <a:lnTo>
                  <a:pt x="4392295" y="4392295"/>
                </a:lnTo>
                <a:lnTo>
                  <a:pt x="0" y="4392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415339" y="8206313"/>
            <a:ext cx="4418520" cy="4418520"/>
          </a:xfrm>
          <a:custGeom>
            <a:avLst/>
            <a:gdLst/>
            <a:ahLst/>
            <a:cxnLst/>
            <a:rect l="l" t="t" r="r" b="b"/>
            <a:pathLst>
              <a:path w="4418520" h="4418520">
                <a:moveTo>
                  <a:pt x="0" y="0"/>
                </a:moveTo>
                <a:lnTo>
                  <a:pt x="4418520" y="0"/>
                </a:lnTo>
                <a:lnTo>
                  <a:pt x="4418520" y="4418520"/>
                </a:lnTo>
                <a:lnTo>
                  <a:pt x="0" y="441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654438" y="6894261"/>
            <a:ext cx="2688945" cy="2598193"/>
          </a:xfrm>
          <a:custGeom>
            <a:avLst/>
            <a:gdLst/>
            <a:ahLst/>
            <a:cxnLst/>
            <a:rect l="l" t="t" r="r" b="b"/>
            <a:pathLst>
              <a:path w="2688945" h="2598193">
                <a:moveTo>
                  <a:pt x="0" y="0"/>
                </a:moveTo>
                <a:lnTo>
                  <a:pt x="2688945" y="0"/>
                </a:lnTo>
                <a:lnTo>
                  <a:pt x="2688945" y="2598193"/>
                </a:lnTo>
                <a:lnTo>
                  <a:pt x="0" y="2598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74242" y="7200900"/>
            <a:ext cx="3022172" cy="2251518"/>
          </a:xfrm>
          <a:custGeom>
            <a:avLst/>
            <a:gdLst/>
            <a:ahLst/>
            <a:cxnLst/>
            <a:rect l="l" t="t" r="r" b="b"/>
            <a:pathLst>
              <a:path w="3022172" h="2251518">
                <a:moveTo>
                  <a:pt x="0" y="0"/>
                </a:moveTo>
                <a:lnTo>
                  <a:pt x="3022172" y="0"/>
                </a:lnTo>
                <a:lnTo>
                  <a:pt x="3022172" y="2251518"/>
                </a:lnTo>
                <a:lnTo>
                  <a:pt x="0" y="22515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6864" y="2703837"/>
            <a:ext cx="694839" cy="600167"/>
          </a:xfrm>
          <a:custGeom>
            <a:avLst/>
            <a:gdLst/>
            <a:ahLst/>
            <a:cxnLst/>
            <a:rect l="l" t="t" r="r" b="b"/>
            <a:pathLst>
              <a:path w="694839" h="600167">
                <a:moveTo>
                  <a:pt x="0" y="0"/>
                </a:moveTo>
                <a:lnTo>
                  <a:pt x="694840" y="0"/>
                </a:lnTo>
                <a:lnTo>
                  <a:pt x="694840" y="600168"/>
                </a:lnTo>
                <a:lnTo>
                  <a:pt x="0" y="600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59790" y="3539948"/>
            <a:ext cx="761913" cy="559054"/>
          </a:xfrm>
          <a:custGeom>
            <a:avLst/>
            <a:gdLst/>
            <a:ahLst/>
            <a:cxnLst/>
            <a:rect l="l" t="t" r="r" b="b"/>
            <a:pathLst>
              <a:path w="761913" h="559054">
                <a:moveTo>
                  <a:pt x="0" y="0"/>
                </a:moveTo>
                <a:lnTo>
                  <a:pt x="761914" y="0"/>
                </a:lnTo>
                <a:lnTo>
                  <a:pt x="761914" y="559054"/>
                </a:lnTo>
                <a:lnTo>
                  <a:pt x="0" y="5590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088274" y="6894261"/>
            <a:ext cx="4132157" cy="2453468"/>
          </a:xfrm>
          <a:custGeom>
            <a:avLst/>
            <a:gdLst/>
            <a:ahLst/>
            <a:cxnLst/>
            <a:rect l="l" t="t" r="r" b="b"/>
            <a:pathLst>
              <a:path w="4132157" h="2453468">
                <a:moveTo>
                  <a:pt x="0" y="0"/>
                </a:moveTo>
                <a:lnTo>
                  <a:pt x="4132157" y="0"/>
                </a:lnTo>
                <a:lnTo>
                  <a:pt x="4132157" y="2453468"/>
                </a:lnTo>
                <a:lnTo>
                  <a:pt x="0" y="24534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306281" y="7265118"/>
            <a:ext cx="1348157" cy="2123082"/>
          </a:xfrm>
          <a:custGeom>
            <a:avLst/>
            <a:gdLst/>
            <a:ahLst/>
            <a:cxnLst/>
            <a:rect l="l" t="t" r="r" b="b"/>
            <a:pathLst>
              <a:path w="1348157" h="2123082">
                <a:moveTo>
                  <a:pt x="0" y="0"/>
                </a:moveTo>
                <a:lnTo>
                  <a:pt x="1348157" y="0"/>
                </a:lnTo>
                <a:lnTo>
                  <a:pt x="1348157" y="2123082"/>
                </a:lnTo>
                <a:lnTo>
                  <a:pt x="0" y="212308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5400000">
            <a:off x="9772327" y="4492637"/>
            <a:ext cx="879165" cy="316499"/>
          </a:xfrm>
          <a:custGeom>
            <a:avLst/>
            <a:gdLst/>
            <a:ahLst/>
            <a:cxnLst/>
            <a:rect l="l" t="t" r="r" b="b"/>
            <a:pathLst>
              <a:path w="879165" h="316499">
                <a:moveTo>
                  <a:pt x="0" y="0"/>
                </a:moveTo>
                <a:lnTo>
                  <a:pt x="879165" y="0"/>
                </a:lnTo>
                <a:lnTo>
                  <a:pt x="879165" y="316499"/>
                </a:lnTo>
                <a:lnTo>
                  <a:pt x="0" y="3164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45879" y="655962"/>
            <a:ext cx="1499624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Pilares de la metodología adaptativa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737221"/>
            <a:ext cx="1125109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DEPENDER DE UN SOLO MODELO RÍGIDO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05764" y="5349074"/>
            <a:ext cx="1125109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Arquitectura de Alto nivel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2220" y="3501848"/>
            <a:ext cx="1342310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IMPLEMENTAR UN SISTEMA COMPUESTO CON MÚLTIPLES ENFOQUES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66066" y="6014781"/>
            <a:ext cx="465436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Grupo de especialistas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99248" y="6130166"/>
            <a:ext cx="465436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Foco Personalizado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53613" y="6130166"/>
            <a:ext cx="465436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Coordinador general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5609" y="-2222323"/>
            <a:ext cx="4833547" cy="4833547"/>
          </a:xfrm>
          <a:custGeom>
            <a:avLst/>
            <a:gdLst/>
            <a:ahLst/>
            <a:cxnLst/>
            <a:rect l="l" t="t" r="r" b="b"/>
            <a:pathLst>
              <a:path w="4833547" h="4833547">
                <a:moveTo>
                  <a:pt x="0" y="0"/>
                </a:moveTo>
                <a:lnTo>
                  <a:pt x="4833546" y="0"/>
                </a:lnTo>
                <a:lnTo>
                  <a:pt x="4833546" y="4833547"/>
                </a:lnTo>
                <a:lnTo>
                  <a:pt x="0" y="4833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15339" y="7791286"/>
            <a:ext cx="4833547" cy="4833547"/>
          </a:xfrm>
          <a:custGeom>
            <a:avLst/>
            <a:gdLst/>
            <a:ahLst/>
            <a:cxnLst/>
            <a:rect l="l" t="t" r="r" b="b"/>
            <a:pathLst>
              <a:path w="4833547" h="4833547">
                <a:moveTo>
                  <a:pt x="0" y="0"/>
                </a:moveTo>
                <a:lnTo>
                  <a:pt x="4833546" y="0"/>
                </a:lnTo>
                <a:lnTo>
                  <a:pt x="4833546" y="4833547"/>
                </a:lnTo>
                <a:lnTo>
                  <a:pt x="0" y="4833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68050" y="5052706"/>
            <a:ext cx="3130806" cy="825394"/>
          </a:xfrm>
          <a:custGeom>
            <a:avLst/>
            <a:gdLst/>
            <a:ahLst/>
            <a:cxnLst/>
            <a:rect l="l" t="t" r="r" b="b"/>
            <a:pathLst>
              <a:path w="3130806" h="825394">
                <a:moveTo>
                  <a:pt x="0" y="0"/>
                </a:moveTo>
                <a:lnTo>
                  <a:pt x="3130807" y="0"/>
                </a:lnTo>
                <a:lnTo>
                  <a:pt x="3130807" y="825395"/>
                </a:lnTo>
                <a:lnTo>
                  <a:pt x="0" y="825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08578" y="6087651"/>
            <a:ext cx="3310401" cy="2828888"/>
          </a:xfrm>
          <a:custGeom>
            <a:avLst/>
            <a:gdLst/>
            <a:ahLst/>
            <a:cxnLst/>
            <a:rect l="l" t="t" r="r" b="b"/>
            <a:pathLst>
              <a:path w="3310401" h="2828888">
                <a:moveTo>
                  <a:pt x="0" y="0"/>
                </a:moveTo>
                <a:lnTo>
                  <a:pt x="3310401" y="0"/>
                </a:lnTo>
                <a:lnTo>
                  <a:pt x="3310401" y="2828888"/>
                </a:lnTo>
                <a:lnTo>
                  <a:pt x="0" y="2828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5274" y="8654175"/>
            <a:ext cx="2796359" cy="840145"/>
          </a:xfrm>
          <a:custGeom>
            <a:avLst/>
            <a:gdLst/>
            <a:ahLst/>
            <a:cxnLst/>
            <a:rect l="l" t="t" r="r" b="b"/>
            <a:pathLst>
              <a:path w="2796359" h="840145">
                <a:moveTo>
                  <a:pt x="0" y="0"/>
                </a:moveTo>
                <a:lnTo>
                  <a:pt x="2796359" y="0"/>
                </a:lnTo>
                <a:lnTo>
                  <a:pt x="2796359" y="840145"/>
                </a:lnTo>
                <a:lnTo>
                  <a:pt x="0" y="840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6194" r="-6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2213479" y="5952705"/>
            <a:ext cx="700599" cy="452321"/>
          </a:xfrm>
          <a:custGeom>
            <a:avLst/>
            <a:gdLst/>
            <a:ahLst/>
            <a:cxnLst/>
            <a:rect l="l" t="t" r="r" b="b"/>
            <a:pathLst>
              <a:path w="700599" h="452321">
                <a:moveTo>
                  <a:pt x="0" y="0"/>
                </a:moveTo>
                <a:lnTo>
                  <a:pt x="700599" y="0"/>
                </a:lnTo>
                <a:lnTo>
                  <a:pt x="700599" y="452321"/>
                </a:lnTo>
                <a:lnTo>
                  <a:pt x="0" y="4523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90" r="-5390" b="-102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514251" y="4978612"/>
            <a:ext cx="3130806" cy="825394"/>
          </a:xfrm>
          <a:custGeom>
            <a:avLst/>
            <a:gdLst/>
            <a:ahLst/>
            <a:cxnLst/>
            <a:rect l="l" t="t" r="r" b="b"/>
            <a:pathLst>
              <a:path w="3130806" h="825394">
                <a:moveTo>
                  <a:pt x="0" y="0"/>
                </a:moveTo>
                <a:lnTo>
                  <a:pt x="3130806" y="0"/>
                </a:lnTo>
                <a:lnTo>
                  <a:pt x="3130806" y="825395"/>
                </a:lnTo>
                <a:lnTo>
                  <a:pt x="0" y="825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454778" y="5956407"/>
            <a:ext cx="3211796" cy="1793403"/>
          </a:xfrm>
          <a:custGeom>
            <a:avLst/>
            <a:gdLst/>
            <a:ahLst/>
            <a:cxnLst/>
            <a:rect l="l" t="t" r="r" b="b"/>
            <a:pathLst>
              <a:path w="3211796" h="1793403">
                <a:moveTo>
                  <a:pt x="0" y="0"/>
                </a:moveTo>
                <a:lnTo>
                  <a:pt x="3211797" y="0"/>
                </a:lnTo>
                <a:lnTo>
                  <a:pt x="3211797" y="1793403"/>
                </a:lnTo>
                <a:lnTo>
                  <a:pt x="0" y="179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426" b="-56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51738" y="8416600"/>
            <a:ext cx="2796359" cy="840145"/>
          </a:xfrm>
          <a:custGeom>
            <a:avLst/>
            <a:gdLst/>
            <a:ahLst/>
            <a:cxnLst/>
            <a:rect l="l" t="t" r="r" b="b"/>
            <a:pathLst>
              <a:path w="2796359" h="840145">
                <a:moveTo>
                  <a:pt x="0" y="0"/>
                </a:moveTo>
                <a:lnTo>
                  <a:pt x="2796360" y="0"/>
                </a:lnTo>
                <a:lnTo>
                  <a:pt x="2796360" y="840145"/>
                </a:lnTo>
                <a:lnTo>
                  <a:pt x="0" y="840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6194" r="-6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6759680" y="5878611"/>
            <a:ext cx="700599" cy="452321"/>
          </a:xfrm>
          <a:custGeom>
            <a:avLst/>
            <a:gdLst/>
            <a:ahLst/>
            <a:cxnLst/>
            <a:rect l="l" t="t" r="r" b="b"/>
            <a:pathLst>
              <a:path w="700599" h="452321">
                <a:moveTo>
                  <a:pt x="0" y="0"/>
                </a:moveTo>
                <a:lnTo>
                  <a:pt x="700598" y="0"/>
                </a:lnTo>
                <a:lnTo>
                  <a:pt x="700598" y="452321"/>
                </a:lnTo>
                <a:lnTo>
                  <a:pt x="0" y="4523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90" r="-5390" b="-102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477045" y="8110053"/>
            <a:ext cx="3070157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B1F3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256</a:t>
            </a:r>
          </a:p>
        </p:txBody>
      </p:sp>
      <p:sp>
        <p:nvSpPr>
          <p:cNvPr id="13" name="Freeform 13"/>
          <p:cNvSpPr/>
          <p:nvPr/>
        </p:nvSpPr>
        <p:spPr>
          <a:xfrm>
            <a:off x="5557300" y="7737795"/>
            <a:ext cx="3044708" cy="959883"/>
          </a:xfrm>
          <a:custGeom>
            <a:avLst/>
            <a:gdLst/>
            <a:ahLst/>
            <a:cxnLst/>
            <a:rect l="l" t="t" r="r" b="b"/>
            <a:pathLst>
              <a:path w="3044708" h="959883">
                <a:moveTo>
                  <a:pt x="0" y="0"/>
                </a:moveTo>
                <a:lnTo>
                  <a:pt x="3044708" y="0"/>
                </a:lnTo>
                <a:lnTo>
                  <a:pt x="3044708" y="959883"/>
                </a:lnTo>
                <a:lnTo>
                  <a:pt x="0" y="959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710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002834" y="9066245"/>
            <a:ext cx="2214290" cy="654321"/>
          </a:xfrm>
          <a:custGeom>
            <a:avLst/>
            <a:gdLst/>
            <a:ahLst/>
            <a:cxnLst/>
            <a:rect l="l" t="t" r="r" b="b"/>
            <a:pathLst>
              <a:path w="2214290" h="654321">
                <a:moveTo>
                  <a:pt x="0" y="0"/>
                </a:moveTo>
                <a:lnTo>
                  <a:pt x="2214290" y="0"/>
                </a:lnTo>
                <a:lnTo>
                  <a:pt x="2214290" y="654320"/>
                </a:lnTo>
                <a:lnTo>
                  <a:pt x="0" y="654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91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797445" y="4941697"/>
            <a:ext cx="3157244" cy="832364"/>
          </a:xfrm>
          <a:custGeom>
            <a:avLst/>
            <a:gdLst/>
            <a:ahLst/>
            <a:cxnLst/>
            <a:rect l="l" t="t" r="r" b="b"/>
            <a:pathLst>
              <a:path w="3157244" h="832364">
                <a:moveTo>
                  <a:pt x="0" y="0"/>
                </a:moveTo>
                <a:lnTo>
                  <a:pt x="3157244" y="0"/>
                </a:lnTo>
                <a:lnTo>
                  <a:pt x="3157244" y="832365"/>
                </a:lnTo>
                <a:lnTo>
                  <a:pt x="0" y="832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737470" y="5927749"/>
            <a:ext cx="3164371" cy="1766922"/>
          </a:xfrm>
          <a:custGeom>
            <a:avLst/>
            <a:gdLst/>
            <a:ahLst/>
            <a:cxnLst/>
            <a:rect l="l" t="t" r="r" b="b"/>
            <a:pathLst>
              <a:path w="3164371" h="1766922">
                <a:moveTo>
                  <a:pt x="0" y="0"/>
                </a:moveTo>
                <a:lnTo>
                  <a:pt x="3164371" y="0"/>
                </a:lnTo>
                <a:lnTo>
                  <a:pt x="3164371" y="1766921"/>
                </a:lnTo>
                <a:lnTo>
                  <a:pt x="0" y="17669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426" b="-56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936093" y="8408717"/>
            <a:ext cx="2819973" cy="847239"/>
          </a:xfrm>
          <a:custGeom>
            <a:avLst/>
            <a:gdLst/>
            <a:ahLst/>
            <a:cxnLst/>
            <a:rect l="l" t="t" r="r" b="b"/>
            <a:pathLst>
              <a:path w="2819973" h="847239">
                <a:moveTo>
                  <a:pt x="0" y="0"/>
                </a:moveTo>
                <a:lnTo>
                  <a:pt x="2819973" y="0"/>
                </a:lnTo>
                <a:lnTo>
                  <a:pt x="2819973" y="847239"/>
                </a:lnTo>
                <a:lnTo>
                  <a:pt x="0" y="847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6194" r="-6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5400000">
            <a:off x="11053390" y="5849296"/>
            <a:ext cx="706515" cy="456140"/>
          </a:xfrm>
          <a:custGeom>
            <a:avLst/>
            <a:gdLst/>
            <a:ahLst/>
            <a:cxnLst/>
            <a:rect l="l" t="t" r="r" b="b"/>
            <a:pathLst>
              <a:path w="706515" h="456140">
                <a:moveTo>
                  <a:pt x="0" y="0"/>
                </a:moveTo>
                <a:lnTo>
                  <a:pt x="706515" y="0"/>
                </a:lnTo>
                <a:lnTo>
                  <a:pt x="706515" y="456140"/>
                </a:lnTo>
                <a:lnTo>
                  <a:pt x="0" y="4561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90" r="-5390" b="-102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759925" y="8100064"/>
            <a:ext cx="3096082" cy="43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2521" b="1">
                <a:solidFill>
                  <a:srgbClr val="0B1F3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256</a:t>
            </a:r>
          </a:p>
        </p:txBody>
      </p:sp>
      <p:sp>
        <p:nvSpPr>
          <p:cNvPr id="20" name="Freeform 20"/>
          <p:cNvSpPr/>
          <p:nvPr/>
        </p:nvSpPr>
        <p:spPr>
          <a:xfrm>
            <a:off x="9871438" y="7692315"/>
            <a:ext cx="2949282" cy="929799"/>
          </a:xfrm>
          <a:custGeom>
            <a:avLst/>
            <a:gdLst/>
            <a:ahLst/>
            <a:cxnLst/>
            <a:rect l="l" t="t" r="r" b="b"/>
            <a:pathLst>
              <a:path w="2949282" h="929799">
                <a:moveTo>
                  <a:pt x="0" y="0"/>
                </a:moveTo>
                <a:lnTo>
                  <a:pt x="2949282" y="0"/>
                </a:lnTo>
                <a:lnTo>
                  <a:pt x="2949282" y="929798"/>
                </a:lnTo>
                <a:lnTo>
                  <a:pt x="0" y="9297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710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290154" y="9063847"/>
            <a:ext cx="2232988" cy="659846"/>
          </a:xfrm>
          <a:custGeom>
            <a:avLst/>
            <a:gdLst/>
            <a:ahLst/>
            <a:cxnLst/>
            <a:rect l="l" t="t" r="r" b="b"/>
            <a:pathLst>
              <a:path w="2232988" h="659846">
                <a:moveTo>
                  <a:pt x="0" y="0"/>
                </a:moveTo>
                <a:lnTo>
                  <a:pt x="2232988" y="0"/>
                </a:lnTo>
                <a:lnTo>
                  <a:pt x="2232988" y="659846"/>
                </a:lnTo>
                <a:lnTo>
                  <a:pt x="0" y="659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91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241750" y="4973908"/>
            <a:ext cx="3157244" cy="832364"/>
          </a:xfrm>
          <a:custGeom>
            <a:avLst/>
            <a:gdLst/>
            <a:ahLst/>
            <a:cxnLst/>
            <a:rect l="l" t="t" r="r" b="b"/>
            <a:pathLst>
              <a:path w="3157244" h="832364">
                <a:moveTo>
                  <a:pt x="0" y="0"/>
                </a:moveTo>
                <a:lnTo>
                  <a:pt x="3157244" y="0"/>
                </a:lnTo>
                <a:lnTo>
                  <a:pt x="3157244" y="832364"/>
                </a:lnTo>
                <a:lnTo>
                  <a:pt x="0" y="832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181775" y="5959959"/>
            <a:ext cx="3164371" cy="1766922"/>
          </a:xfrm>
          <a:custGeom>
            <a:avLst/>
            <a:gdLst/>
            <a:ahLst/>
            <a:cxnLst/>
            <a:rect l="l" t="t" r="r" b="b"/>
            <a:pathLst>
              <a:path w="3164371" h="1766922">
                <a:moveTo>
                  <a:pt x="0" y="0"/>
                </a:moveTo>
                <a:lnTo>
                  <a:pt x="3164371" y="0"/>
                </a:lnTo>
                <a:lnTo>
                  <a:pt x="3164371" y="1766922"/>
                </a:lnTo>
                <a:lnTo>
                  <a:pt x="0" y="1766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426" b="-56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380398" y="8440927"/>
            <a:ext cx="2819973" cy="847239"/>
          </a:xfrm>
          <a:custGeom>
            <a:avLst/>
            <a:gdLst/>
            <a:ahLst/>
            <a:cxnLst/>
            <a:rect l="l" t="t" r="r" b="b"/>
            <a:pathLst>
              <a:path w="2819973" h="847239">
                <a:moveTo>
                  <a:pt x="0" y="0"/>
                </a:moveTo>
                <a:lnTo>
                  <a:pt x="2819973" y="0"/>
                </a:lnTo>
                <a:lnTo>
                  <a:pt x="2819973" y="847239"/>
                </a:lnTo>
                <a:lnTo>
                  <a:pt x="0" y="847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6194" r="-6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5400000">
            <a:off x="15497695" y="5881506"/>
            <a:ext cx="706515" cy="456140"/>
          </a:xfrm>
          <a:custGeom>
            <a:avLst/>
            <a:gdLst/>
            <a:ahLst/>
            <a:cxnLst/>
            <a:rect l="l" t="t" r="r" b="b"/>
            <a:pathLst>
              <a:path w="706515" h="456140">
                <a:moveTo>
                  <a:pt x="0" y="0"/>
                </a:moveTo>
                <a:lnTo>
                  <a:pt x="706515" y="0"/>
                </a:lnTo>
                <a:lnTo>
                  <a:pt x="706515" y="456140"/>
                </a:lnTo>
                <a:lnTo>
                  <a:pt x="0" y="4561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90" r="-5390" b="-102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4204230" y="8132274"/>
            <a:ext cx="3096082" cy="43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2521" b="1">
                <a:solidFill>
                  <a:srgbClr val="0B1F3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256</a:t>
            </a:r>
          </a:p>
        </p:txBody>
      </p:sp>
      <p:sp>
        <p:nvSpPr>
          <p:cNvPr id="27" name="Freeform 27"/>
          <p:cNvSpPr/>
          <p:nvPr/>
        </p:nvSpPr>
        <p:spPr>
          <a:xfrm>
            <a:off x="14315743" y="7724525"/>
            <a:ext cx="2949282" cy="929799"/>
          </a:xfrm>
          <a:custGeom>
            <a:avLst/>
            <a:gdLst/>
            <a:ahLst/>
            <a:cxnLst/>
            <a:rect l="l" t="t" r="r" b="b"/>
            <a:pathLst>
              <a:path w="2949282" h="929799">
                <a:moveTo>
                  <a:pt x="0" y="0"/>
                </a:moveTo>
                <a:lnTo>
                  <a:pt x="2949283" y="0"/>
                </a:lnTo>
                <a:lnTo>
                  <a:pt x="2949283" y="929799"/>
                </a:lnTo>
                <a:lnTo>
                  <a:pt x="0" y="929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710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4734459" y="9096058"/>
            <a:ext cx="2232988" cy="659846"/>
          </a:xfrm>
          <a:custGeom>
            <a:avLst/>
            <a:gdLst/>
            <a:ahLst/>
            <a:cxnLst/>
            <a:rect l="l" t="t" r="r" b="b"/>
            <a:pathLst>
              <a:path w="2232988" h="659846">
                <a:moveTo>
                  <a:pt x="0" y="0"/>
                </a:moveTo>
                <a:lnTo>
                  <a:pt x="2232988" y="0"/>
                </a:lnTo>
                <a:lnTo>
                  <a:pt x="2232988" y="659846"/>
                </a:lnTo>
                <a:lnTo>
                  <a:pt x="0" y="659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91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2224264" y="3352599"/>
            <a:ext cx="679028" cy="679028"/>
          </a:xfrm>
          <a:custGeom>
            <a:avLst/>
            <a:gdLst/>
            <a:ahLst/>
            <a:cxnLst/>
            <a:rect l="l" t="t" r="r" b="b"/>
            <a:pathLst>
              <a:path w="679028" h="679028">
                <a:moveTo>
                  <a:pt x="0" y="0"/>
                </a:moveTo>
                <a:lnTo>
                  <a:pt x="679028" y="0"/>
                </a:lnTo>
                <a:lnTo>
                  <a:pt x="679028" y="679028"/>
                </a:lnTo>
                <a:lnTo>
                  <a:pt x="0" y="6790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6695164" y="3267075"/>
            <a:ext cx="709508" cy="709508"/>
          </a:xfrm>
          <a:custGeom>
            <a:avLst/>
            <a:gdLst/>
            <a:ahLst/>
            <a:cxnLst/>
            <a:rect l="l" t="t" r="r" b="b"/>
            <a:pathLst>
              <a:path w="709508" h="709508">
                <a:moveTo>
                  <a:pt x="0" y="0"/>
                </a:moveTo>
                <a:lnTo>
                  <a:pt x="709508" y="0"/>
                </a:lnTo>
                <a:lnTo>
                  <a:pt x="709508" y="709508"/>
                </a:lnTo>
                <a:lnTo>
                  <a:pt x="0" y="7095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0698631" y="3252105"/>
            <a:ext cx="1205926" cy="812493"/>
          </a:xfrm>
          <a:custGeom>
            <a:avLst/>
            <a:gdLst/>
            <a:ahLst/>
            <a:cxnLst/>
            <a:rect l="l" t="t" r="r" b="b"/>
            <a:pathLst>
              <a:path w="1205926" h="812493">
                <a:moveTo>
                  <a:pt x="0" y="0"/>
                </a:moveTo>
                <a:lnTo>
                  <a:pt x="1205926" y="0"/>
                </a:lnTo>
                <a:lnTo>
                  <a:pt x="1205926" y="812493"/>
                </a:lnTo>
                <a:lnTo>
                  <a:pt x="0" y="812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5217071" y="3238500"/>
            <a:ext cx="1093779" cy="917407"/>
          </a:xfrm>
          <a:custGeom>
            <a:avLst/>
            <a:gdLst/>
            <a:ahLst/>
            <a:cxnLst/>
            <a:rect l="l" t="t" r="r" b="b"/>
            <a:pathLst>
              <a:path w="1093779" h="917407">
                <a:moveTo>
                  <a:pt x="0" y="0"/>
                </a:moveTo>
                <a:lnTo>
                  <a:pt x="1093779" y="0"/>
                </a:lnTo>
                <a:lnTo>
                  <a:pt x="1093779" y="917407"/>
                </a:lnTo>
                <a:lnTo>
                  <a:pt x="0" y="9174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952501" y="570013"/>
            <a:ext cx="1386787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Implementación metodología en caso práctico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28678" y="2373413"/>
            <a:ext cx="785502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ETAPA 1 : modelos emsamblados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-86479" y="4279277"/>
            <a:ext cx="484819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MODELO PROFUNDO</a:t>
            </a:r>
          </a:p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u="none" strike="noStrike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Extracción profunda de patrones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5295802"/>
            <a:ext cx="3070157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1">
                <a:solidFill>
                  <a:srgbClr val="0B1F3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 (datos procesados)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83129" y="6531074"/>
            <a:ext cx="307015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512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98375" y="7610574"/>
            <a:ext cx="307015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256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8050" y="8397876"/>
            <a:ext cx="307015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128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68050" y="8931275"/>
            <a:ext cx="307015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429330" y="6456980"/>
            <a:ext cx="307015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300601" y="4221734"/>
            <a:ext cx="56592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MODELO AMPLIO</a:t>
            </a:r>
          </a:p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u="none" strike="noStrike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Vision de multiples </a:t>
            </a:r>
            <a:r>
              <a:rPr lang="en-US" sz="1500" u="none" strike="noStrike" dirty="0" err="1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perspectivas</a:t>
            </a:r>
            <a:endParaRPr lang="en-US" sz="1500" u="none" strike="noStrike" dirty="0">
              <a:solidFill>
                <a:srgbClr val="01E8B9"/>
              </a:solidFill>
              <a:latin typeface="Pattanakarn Expanded"/>
              <a:ea typeface="Pattanakarn Expanded"/>
              <a:cs typeface="Pattanakarn Expanded"/>
              <a:sym typeface="Pattanakarn Expande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574901" y="5221708"/>
            <a:ext cx="3070157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b="1">
                <a:solidFill>
                  <a:srgbClr val="0B1F3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 (datos procesados)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640549" y="8057813"/>
            <a:ext cx="274315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128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777562" y="8730181"/>
            <a:ext cx="54471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128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928409" y="9274176"/>
            <a:ext cx="3631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64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777562" y="7459720"/>
            <a:ext cx="54471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256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711807" y="6432951"/>
            <a:ext cx="30960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384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915400" y="4237218"/>
            <a:ext cx="5239691" cy="535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MODELO EQUILIBRADO</a:t>
            </a:r>
          </a:p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u="none" strike="noStrike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Balance entre </a:t>
            </a:r>
            <a:r>
              <a:rPr lang="en-US" sz="1500" u="none" strike="noStrike" dirty="0" err="1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profundidad</a:t>
            </a:r>
            <a:r>
              <a:rPr lang="en-US" sz="1500" u="none" strike="noStrike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y </a:t>
            </a:r>
            <a:r>
              <a:rPr lang="en-US" sz="1500" u="none" strike="noStrike" dirty="0" err="1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amplitud</a:t>
            </a:r>
            <a:endParaRPr lang="en-US" sz="1500" u="none" strike="noStrike" dirty="0">
              <a:solidFill>
                <a:srgbClr val="01E8B9"/>
              </a:solidFill>
              <a:latin typeface="Pattanakarn Expanded"/>
              <a:ea typeface="Pattanakarn Expanded"/>
              <a:cs typeface="Pattanakarn Expanded"/>
              <a:sym typeface="Pattanakarn Expande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9858607" y="5177481"/>
            <a:ext cx="3096082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0B1F3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 (datos procesados)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924809" y="8056907"/>
            <a:ext cx="27663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128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073724" y="8725348"/>
            <a:ext cx="54471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128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210809" y="9210675"/>
            <a:ext cx="3631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64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029239" y="7327535"/>
            <a:ext cx="54471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256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156112" y="6465162"/>
            <a:ext cx="30960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512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225526" y="4239545"/>
            <a:ext cx="570699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MODELO PIRAMIDAL</a:t>
            </a:r>
          </a:p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u="none" strike="noStrike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Preserva caracteristicas críticas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302912" y="5209692"/>
            <a:ext cx="3096082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0B1F3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 (datos procesados)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369114" y="8089118"/>
            <a:ext cx="27663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256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5518029" y="8757559"/>
            <a:ext cx="54471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128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5704153" y="9305925"/>
            <a:ext cx="3631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64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5473544" y="7359745"/>
            <a:ext cx="54471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384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5609" y="-2222323"/>
            <a:ext cx="4833547" cy="4833547"/>
          </a:xfrm>
          <a:custGeom>
            <a:avLst/>
            <a:gdLst/>
            <a:ahLst/>
            <a:cxnLst/>
            <a:rect l="l" t="t" r="r" b="b"/>
            <a:pathLst>
              <a:path w="4833547" h="4833547">
                <a:moveTo>
                  <a:pt x="0" y="0"/>
                </a:moveTo>
                <a:lnTo>
                  <a:pt x="4833546" y="0"/>
                </a:lnTo>
                <a:lnTo>
                  <a:pt x="4833546" y="4833547"/>
                </a:lnTo>
                <a:lnTo>
                  <a:pt x="0" y="4833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4937" y="4302992"/>
            <a:ext cx="496988" cy="496988"/>
          </a:xfrm>
          <a:custGeom>
            <a:avLst/>
            <a:gdLst/>
            <a:ahLst/>
            <a:cxnLst/>
            <a:rect l="l" t="t" r="r" b="b"/>
            <a:pathLst>
              <a:path w="496988" h="496988">
                <a:moveTo>
                  <a:pt x="0" y="0"/>
                </a:moveTo>
                <a:lnTo>
                  <a:pt x="496988" y="0"/>
                </a:lnTo>
                <a:lnTo>
                  <a:pt x="496988" y="496988"/>
                </a:lnTo>
                <a:lnTo>
                  <a:pt x="0" y="49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81471" y="5893569"/>
            <a:ext cx="535584" cy="535584"/>
          </a:xfrm>
          <a:custGeom>
            <a:avLst/>
            <a:gdLst/>
            <a:ahLst/>
            <a:cxnLst/>
            <a:rect l="l" t="t" r="r" b="b"/>
            <a:pathLst>
              <a:path w="535584" h="535584">
                <a:moveTo>
                  <a:pt x="0" y="0"/>
                </a:moveTo>
                <a:lnTo>
                  <a:pt x="535583" y="0"/>
                </a:lnTo>
                <a:lnTo>
                  <a:pt x="535583" y="535584"/>
                </a:lnTo>
                <a:lnTo>
                  <a:pt x="0" y="535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62072" y="7481512"/>
            <a:ext cx="842718" cy="567781"/>
          </a:xfrm>
          <a:custGeom>
            <a:avLst/>
            <a:gdLst/>
            <a:ahLst/>
            <a:cxnLst/>
            <a:rect l="l" t="t" r="r" b="b"/>
            <a:pathLst>
              <a:path w="842718" h="567781">
                <a:moveTo>
                  <a:pt x="0" y="0"/>
                </a:moveTo>
                <a:lnTo>
                  <a:pt x="842718" y="0"/>
                </a:lnTo>
                <a:lnTo>
                  <a:pt x="842718" y="567781"/>
                </a:lnTo>
                <a:lnTo>
                  <a:pt x="0" y="5677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02132" y="8895087"/>
            <a:ext cx="866082" cy="726426"/>
          </a:xfrm>
          <a:custGeom>
            <a:avLst/>
            <a:gdLst/>
            <a:ahLst/>
            <a:cxnLst/>
            <a:rect l="l" t="t" r="r" b="b"/>
            <a:pathLst>
              <a:path w="866082" h="726426">
                <a:moveTo>
                  <a:pt x="0" y="0"/>
                </a:moveTo>
                <a:lnTo>
                  <a:pt x="866082" y="0"/>
                </a:lnTo>
                <a:lnTo>
                  <a:pt x="866082" y="726426"/>
                </a:lnTo>
                <a:lnTo>
                  <a:pt x="0" y="7264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80744" y="3252428"/>
            <a:ext cx="2690970" cy="773654"/>
          </a:xfrm>
          <a:custGeom>
            <a:avLst/>
            <a:gdLst/>
            <a:ahLst/>
            <a:cxnLst/>
            <a:rect l="l" t="t" r="r" b="b"/>
            <a:pathLst>
              <a:path w="2690970" h="773654">
                <a:moveTo>
                  <a:pt x="0" y="0"/>
                </a:moveTo>
                <a:lnTo>
                  <a:pt x="2690970" y="0"/>
                </a:lnTo>
                <a:lnTo>
                  <a:pt x="2690970" y="773654"/>
                </a:lnTo>
                <a:lnTo>
                  <a:pt x="0" y="773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453030" y="3262530"/>
            <a:ext cx="2690970" cy="773654"/>
          </a:xfrm>
          <a:custGeom>
            <a:avLst/>
            <a:gdLst/>
            <a:ahLst/>
            <a:cxnLst/>
            <a:rect l="l" t="t" r="r" b="b"/>
            <a:pathLst>
              <a:path w="2690970" h="773654">
                <a:moveTo>
                  <a:pt x="0" y="0"/>
                </a:moveTo>
                <a:lnTo>
                  <a:pt x="2690970" y="0"/>
                </a:lnTo>
                <a:lnTo>
                  <a:pt x="2690970" y="773654"/>
                </a:lnTo>
                <a:lnTo>
                  <a:pt x="0" y="7736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078852" y="5304264"/>
            <a:ext cx="549578" cy="403253"/>
          </a:xfrm>
          <a:custGeom>
            <a:avLst/>
            <a:gdLst/>
            <a:ahLst/>
            <a:cxnLst/>
            <a:rect l="l" t="t" r="r" b="b"/>
            <a:pathLst>
              <a:path w="549578" h="403253">
                <a:moveTo>
                  <a:pt x="0" y="0"/>
                </a:moveTo>
                <a:lnTo>
                  <a:pt x="549578" y="0"/>
                </a:lnTo>
                <a:lnTo>
                  <a:pt x="549578" y="403253"/>
                </a:lnTo>
                <a:lnTo>
                  <a:pt x="0" y="4032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095110" y="6205964"/>
            <a:ext cx="517063" cy="379395"/>
          </a:xfrm>
          <a:custGeom>
            <a:avLst/>
            <a:gdLst/>
            <a:ahLst/>
            <a:cxnLst/>
            <a:rect l="l" t="t" r="r" b="b"/>
            <a:pathLst>
              <a:path w="517063" h="379395">
                <a:moveTo>
                  <a:pt x="0" y="0"/>
                </a:moveTo>
                <a:lnTo>
                  <a:pt x="517062" y="0"/>
                </a:lnTo>
                <a:lnTo>
                  <a:pt x="517062" y="379395"/>
                </a:lnTo>
                <a:lnTo>
                  <a:pt x="0" y="3793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191512" y="7146447"/>
            <a:ext cx="456647" cy="335065"/>
          </a:xfrm>
          <a:custGeom>
            <a:avLst/>
            <a:gdLst/>
            <a:ahLst/>
            <a:cxnLst/>
            <a:rect l="l" t="t" r="r" b="b"/>
            <a:pathLst>
              <a:path w="456647" h="335065">
                <a:moveTo>
                  <a:pt x="0" y="0"/>
                </a:moveTo>
                <a:lnTo>
                  <a:pt x="456647" y="0"/>
                </a:lnTo>
                <a:lnTo>
                  <a:pt x="456647" y="335065"/>
                </a:lnTo>
                <a:lnTo>
                  <a:pt x="0" y="3350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28678" y="1563328"/>
            <a:ext cx="1521722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ETAPA 2 : Mecanismos de atención “El arte de saber donde mirar”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13191" y="4379084"/>
            <a:ext cx="48481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Atención tipo Personalidad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30506" y="4833812"/>
            <a:ext cx="565920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Atención SubTipo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25418" y="6132786"/>
            <a:ext cx="5706993" cy="29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1"/>
              </a:lnSpc>
              <a:spcBef>
                <a:spcPct val="0"/>
              </a:spcBef>
            </a:pPr>
            <a:r>
              <a:rPr lang="en-US" sz="1815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Atención especifica (para ambas tareas)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83792" y="7555178"/>
            <a:ext cx="5706993" cy="29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1"/>
              </a:lnSpc>
              <a:spcBef>
                <a:spcPct val="0"/>
              </a:spcBef>
            </a:pPr>
            <a:r>
              <a:rPr lang="en-US" sz="1815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Meta-</a:t>
            </a:r>
            <a:r>
              <a:rPr lang="en-US" sz="1815" dirty="0" err="1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Atención</a:t>
            </a:r>
            <a:r>
              <a:rPr lang="en-US" sz="1815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(Para </a:t>
            </a:r>
            <a:r>
              <a:rPr lang="en-US" sz="1815" dirty="0" err="1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todo</a:t>
            </a:r>
            <a:r>
              <a:rPr lang="en-US" sz="1815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0155" y="4386899"/>
            <a:ext cx="48481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MODELO PROFUNDO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5608" y="6017219"/>
            <a:ext cx="48481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MODELO ÁMPLIO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714" y="7594906"/>
            <a:ext cx="48481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MODELO EQUILIBRADO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0414" y="9046580"/>
            <a:ext cx="410909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MODELO PIRAMIDAL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45018" y="9022869"/>
            <a:ext cx="5706993" cy="29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1"/>
              </a:lnSpc>
              <a:spcBef>
                <a:spcPct val="0"/>
              </a:spcBef>
            </a:pPr>
            <a:r>
              <a:rPr lang="en-US" sz="1815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Sin </a:t>
            </a:r>
            <a:r>
              <a:rPr lang="en-US" sz="1815" dirty="0" err="1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atención</a:t>
            </a:r>
            <a:r>
              <a:rPr lang="en-US" sz="1815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  <a:r>
              <a:rPr lang="en-US" sz="1815" dirty="0" err="1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adicional</a:t>
            </a:r>
            <a:endParaRPr lang="en-US" sz="1815" dirty="0">
              <a:solidFill>
                <a:srgbClr val="01E8B9"/>
              </a:solidFill>
              <a:latin typeface="Pattanakarn Expanded"/>
              <a:ea typeface="Pattanakarn Expanded"/>
              <a:cs typeface="Pattanakarn Expanded"/>
              <a:sym typeface="Pattanakarn Expande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02132" y="3465523"/>
            <a:ext cx="48481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TIPO DE MODELO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50326" y="3476954"/>
            <a:ext cx="48481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TIPO DE ATENCIÓN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77800" y="5370557"/>
            <a:ext cx="48481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COMPLEMENTARIEDAD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48457" y="6254620"/>
            <a:ext cx="48481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EFICIENCIA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39600" y="7205928"/>
            <a:ext cx="48481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SINERGIA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3256</Words>
  <Application>Microsoft Office PowerPoint</Application>
  <PresentationFormat>Personalizado</PresentationFormat>
  <Paragraphs>359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6" baseType="lpstr">
      <vt:lpstr>Cinzel Bold</vt:lpstr>
      <vt:lpstr>Arial</vt:lpstr>
      <vt:lpstr>Pattanakarn Expanded</vt:lpstr>
      <vt:lpstr>Open Sans Italics</vt:lpstr>
      <vt:lpstr>Montserrat Medium</vt:lpstr>
      <vt:lpstr>Open Sans Bold</vt:lpstr>
      <vt:lpstr>Open Sans</vt:lpstr>
      <vt:lpstr>Calibri</vt:lpstr>
      <vt:lpstr>Montserrat Bold</vt:lpstr>
      <vt:lpstr>Montserrat</vt:lpstr>
      <vt:lpstr>Lexend Exa</vt:lpstr>
      <vt:lpstr>Aptos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ENNEAMIND</dc:title>
  <dc:creator>Ilyd Bautista</dc:creator>
  <cp:lastModifiedBy>Osthailyd Bautista</cp:lastModifiedBy>
  <cp:revision>2</cp:revision>
  <dcterms:created xsi:type="dcterms:W3CDTF">2006-08-16T00:00:00Z</dcterms:created>
  <dcterms:modified xsi:type="dcterms:W3CDTF">2025-06-27T19:17:54Z</dcterms:modified>
  <dc:identifier>DAGqA7a4moY</dc:identifier>
</cp:coreProperties>
</file>